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31" r:id="rId6"/>
    <p:sldId id="294" r:id="rId7"/>
    <p:sldId id="357" r:id="rId8"/>
    <p:sldId id="344" r:id="rId9"/>
    <p:sldId id="358" r:id="rId10"/>
    <p:sldId id="345" r:id="rId11"/>
    <p:sldId id="347" r:id="rId12"/>
    <p:sldId id="348" r:id="rId13"/>
    <p:sldId id="349" r:id="rId14"/>
    <p:sldId id="359" r:id="rId15"/>
    <p:sldId id="360" r:id="rId16"/>
    <p:sldId id="350" r:id="rId17"/>
    <p:sldId id="351" r:id="rId18"/>
    <p:sldId id="352" r:id="rId19"/>
    <p:sldId id="354" r:id="rId20"/>
    <p:sldId id="356" r:id="rId21"/>
    <p:sldId id="361" r:id="rId22"/>
    <p:sldId id="334" r:id="rId23"/>
    <p:sldId id="271" r:id="rId24"/>
    <p:sldId id="355" r:id="rId25"/>
    <p:sldId id="342" r:id="rId26"/>
    <p:sldId id="343" r:id="rId27"/>
    <p:sldId id="278" r:id="rId28"/>
    <p:sldId id="335" r:id="rId29"/>
    <p:sldId id="269" r:id="rId30"/>
    <p:sldId id="272" r:id="rId31"/>
    <p:sldId id="337" r:id="rId32"/>
    <p:sldId id="316" r:id="rId33"/>
    <p:sldId id="320" r:id="rId34"/>
    <p:sldId id="323" r:id="rId35"/>
    <p:sldId id="328" r:id="rId36"/>
    <p:sldId id="329" r:id="rId37"/>
    <p:sldId id="330" r:id="rId38"/>
    <p:sldId id="340" r:id="rId39"/>
    <p:sldId id="282" r:id="rId40"/>
    <p:sldId id="284" r:id="rId4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EEEEE"/>
    <a:srgbClr val="337AB7"/>
    <a:srgbClr val="F8F9FA"/>
    <a:srgbClr val="4686BD"/>
    <a:srgbClr val="347AB6"/>
    <a:srgbClr val="245895"/>
    <a:srgbClr val="EFEFEF"/>
    <a:srgbClr val="D5E3C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C91AD23-D12F-F155-5601-DFB4C715E874}"/>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92D58EA-181A-DC4B-6346-95D507E2283A}"/>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50009542-6FC7-4B08-A951-BE8600E62446}" type="datetimeFigureOut">
              <a:rPr kumimoji="1" lang="ja-JP" altLang="en-US" smtClean="0"/>
              <a:t>2025/2/19</a:t>
            </a:fld>
            <a:endParaRPr kumimoji="1" lang="ja-JP" altLang="en-US"/>
          </a:p>
        </p:txBody>
      </p:sp>
      <p:sp>
        <p:nvSpPr>
          <p:cNvPr id="4" name="フッター プレースホルダー 3">
            <a:extLst>
              <a:ext uri="{FF2B5EF4-FFF2-40B4-BE49-F238E27FC236}">
                <a16:creationId xmlns:a16="http://schemas.microsoft.com/office/drawing/2014/main" id="{CD5B6728-4602-6BFC-8864-DCB4BBFA83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37A0244-FF34-9312-D867-7F1C26265B7E}"/>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A0E8174D-1E2E-472D-BAB8-1B89500605EA}" type="slidenum">
              <a:rPr kumimoji="1" lang="ja-JP" altLang="en-US" smtClean="0"/>
              <a:t>‹#›</a:t>
            </a:fld>
            <a:endParaRPr kumimoji="1" lang="ja-JP" altLang="en-US"/>
          </a:p>
        </p:txBody>
      </p:sp>
    </p:spTree>
    <p:extLst>
      <p:ext uri="{BB962C8B-B14F-4D97-AF65-F5344CB8AC3E}">
        <p14:creationId xmlns:p14="http://schemas.microsoft.com/office/powerpoint/2010/main" val="36557764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7E017A4A-4BB4-4029-AB43-329E3954DAE9}" type="datetimeFigureOut">
              <a:rPr kumimoji="1" lang="ja-JP" altLang="en-US" smtClean="0"/>
              <a:t>2025/2/19</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CB0640C4-2866-40FF-BFEB-72D322ECF288}" type="slidenum">
              <a:rPr kumimoji="1" lang="ja-JP" altLang="en-US" smtClean="0"/>
              <a:t>‹#›</a:t>
            </a:fld>
            <a:endParaRPr kumimoji="1" lang="ja-JP" altLang="en-US"/>
          </a:p>
        </p:txBody>
      </p:sp>
    </p:spTree>
    <p:extLst>
      <p:ext uri="{BB962C8B-B14F-4D97-AF65-F5344CB8AC3E}">
        <p14:creationId xmlns:p14="http://schemas.microsoft.com/office/powerpoint/2010/main" val="3248691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A7C1B-6892-C937-AEB1-58608090F0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44145D-DB3E-5E55-2C19-88E012A58C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CBCA01-4182-A743-7AE5-DBD89583D37C}"/>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08462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41FC0-F10B-B9B5-F1F5-EBF74FD9A4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79DC66-63F1-7D6E-A43C-31DB16BC57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E7F3A3-BBD7-84DB-404C-EA1072369503}"/>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5016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926E6-EC03-73F5-9433-A4285A968E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DCEB8E-E28A-91BC-ABA3-BA0417E3F49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A26972-27B7-9E54-9B70-B820F8F3F097}"/>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7305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17DF-AA0A-AD45-17EE-A453475AE7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F188D6-AD46-7D67-14D2-12FBA2A0572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A5EFA8-CC66-FC74-8EA5-E4E7E89316E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0508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766E-7EBB-EE7D-CEFE-7D32765900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99EBF4-36B0-4F1A-96BA-1DF6572CD6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D9A25E-5303-D3B5-834C-B622B1A8D80F}"/>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45825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949B8-F04C-2739-92E5-477456418A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7CBDE6-8E04-6AE2-8475-0213CD92ED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40988E-33A6-8D68-4728-8433A493302C}"/>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66416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AC71-6F0A-20B0-8505-A14CA9360A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78B615-FD36-E922-C81C-97EFF83966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2EC1D6-C498-8FCE-AB00-38AFA9699366}"/>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3798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3ED98-B002-3051-458E-2940A8664F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3A82DA-C403-875D-D132-49DD792EAA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7145ED-9F54-0631-94E4-ED717D078C9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6165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6C4E-B70C-A127-E39B-3387DE0C23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1C92FC-03A8-308F-63E9-0AE3695300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39D2BD-AD25-8399-011C-10F2A300DD0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14902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9829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A1D0A-95AC-6B7B-762C-C03ADAD3E8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0CF5AD-47A0-9230-5268-692AEAA7A6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C345A3-83CC-E594-64F0-66422748D787}"/>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4362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5622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20095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A1D0A-95AC-6B7B-762C-C03ADAD3E8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0CF5AD-47A0-9230-5268-692AEAA7A6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C345A3-83CC-E594-64F0-66422748D787}"/>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20742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32E2-576D-C69C-1B4E-68F814A7F7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396C6F-8BF3-DBBC-62E8-4B48227EB0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D9A15E-0E31-6D63-F9B2-5DD97A17FB0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39678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2515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CD67-4F85-EDA6-EE5A-517E8DC140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346AA2-8FC8-118E-6ED7-22ED0273F8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0C4A50-A880-FB5C-773F-8381AD346E3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88996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81A3-8A84-E9E6-8608-994B98E56D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1361D8-4785-D423-4702-9C006596E1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4C960F2-080A-006F-BE9B-67D942B3B84C}"/>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5592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7D8D-347B-0D31-95BF-72E573990B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045A0CC-B2F6-CBA3-44CE-D7640801E6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BF7550-3710-F95A-787D-864D850372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5594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05E4-53BE-51D1-2EE4-B82A06665C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F9F768-0FB0-058E-91AE-78C97DCE4B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6F2462-1DCF-4043-D707-AE579055AF3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9483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FBA09-4CA6-AEE4-36B3-002D9CFD4C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3CBABB-9C4A-FE44-5492-84F7D0D8F1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85BDF3-02F1-AFE4-E4CF-3334ADB8239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12336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55D7B-535C-9445-7F68-9F5E4123DF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F543F7-096F-08D1-1707-E07220BB6C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3548B73-453F-7DD2-EE6B-8546307877F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0491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92E61-E309-2CD6-2651-8B073657DF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33A11C-D1F4-2E78-E9F1-EDE4F7C1CA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D69430-1EE3-B165-05DE-A5049DA3F1A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60284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2"/>
          <a:stretch>
            <a:fillRect/>
          </a:stretch>
        </p:blipFill>
        <p:spPr>
          <a:xfrm>
            <a:off x="0" y="5294211"/>
            <a:ext cx="12204000" cy="1567306"/>
          </a:xfrm>
          <a:prstGeom prst="rect">
            <a:avLst/>
          </a:prstGeom>
        </p:spPr>
      </p:pic>
      <p:sp>
        <p:nvSpPr>
          <p:cNvPr id="2" name="タイトル 1"/>
          <p:cNvSpPr>
            <a:spLocks noGrp="1"/>
          </p:cNvSpPr>
          <p:nvPr>
            <p:ph type="ctrTitle"/>
          </p:nvPr>
        </p:nvSpPr>
        <p:spPr>
          <a:xfrm>
            <a:off x="1524000" y="1122363"/>
            <a:ext cx="9144000" cy="2387600"/>
          </a:xfrm>
        </p:spPr>
        <p:txBody>
          <a:bodyPr anchor="b">
            <a:normAutofit/>
          </a:bodyPr>
          <a:lstStyle>
            <a:lvl1pPr algn="ctr">
              <a:defRPr sz="4000" b="1">
                <a:solidFill>
                  <a:srgbClr val="505050"/>
                </a:solidFill>
                <a:latin typeface="BIZ UDゴシック" panose="020B0400000000000000" pitchFamily="49" charset="-128"/>
                <a:ea typeface="BIZ UDゴシック" panose="020B0400000000000000" pitchFamily="49" charset="-128"/>
              </a:defRPr>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solidFill>
                  <a:srgbClr val="505050"/>
                </a:solidFill>
                <a:latin typeface="BIZ UDゴシック" panose="020B0400000000000000" pitchFamily="49" charset="-128"/>
                <a:ea typeface="BIZ UDゴシック" panose="020B0400000000000000" pitchFamily="49"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6C4859-8383-48FF-AB79-77F867E44FEE}"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cxnSp>
        <p:nvCxnSpPr>
          <p:cNvPr id="7" name="直線コネクタ 6"/>
          <p:cNvCxnSpPr/>
          <p:nvPr userDrawn="1"/>
        </p:nvCxnSpPr>
        <p:spPr>
          <a:xfrm>
            <a:off x="1757120" y="3556000"/>
            <a:ext cx="10425600" cy="0"/>
          </a:xfrm>
          <a:prstGeom prst="line">
            <a:avLst/>
          </a:prstGeom>
          <a:ln w="53975">
            <a:gradFill>
              <a:gsLst>
                <a:gs pos="0">
                  <a:srgbClr val="8F1224"/>
                </a:gs>
                <a:gs pos="39000">
                  <a:srgbClr val="8F1224"/>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1" name="テキスト ボックス 3"/>
          <p:cNvSpPr txBox="1">
            <a:spLocks noChangeArrowheads="1"/>
          </p:cNvSpPr>
          <p:nvPr userDrawn="1"/>
        </p:nvSpPr>
        <p:spPr bwMode="auto">
          <a:xfrm>
            <a:off x="9863371" y="6483263"/>
            <a:ext cx="2449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spcBef>
                <a:spcPct val="20000"/>
              </a:spcBef>
            </a:pPr>
            <a:r>
              <a:rPr lang="en-US" altLang="ja-JP" sz="1800" i="1">
                <a:solidFill>
                  <a:schemeClr val="bg1"/>
                </a:solidFill>
              </a:rPr>
              <a:t> Yamaguchi  Prefecture </a:t>
            </a:r>
            <a:endParaRPr lang="ja-JP" altLang="en-US" sz="1800">
              <a:latin typeface="HGPｺﾞｼｯｸE" pitchFamily="50" charset="-128"/>
              <a:ea typeface="HGPｺﾞｼｯｸE" pitchFamily="50" charset="-128"/>
            </a:endParaRPr>
          </a:p>
        </p:txBody>
      </p:sp>
      <p:pic>
        <p:nvPicPr>
          <p:cNvPr id="12" name="図 11"/>
          <p:cNvPicPr>
            <a:picLocks noChangeAspect="1"/>
          </p:cNvPicPr>
          <p:nvPr userDrawn="1"/>
        </p:nvPicPr>
        <p:blipFill>
          <a:blip r:embed="rId3"/>
          <a:stretch>
            <a:fillRect/>
          </a:stretch>
        </p:blipFill>
        <p:spPr>
          <a:xfrm>
            <a:off x="10384246" y="19077"/>
            <a:ext cx="1767114" cy="471686"/>
          </a:xfrm>
          <a:prstGeom prst="rect">
            <a:avLst/>
          </a:prstGeom>
        </p:spPr>
      </p:pic>
    </p:spTree>
    <p:extLst>
      <p:ext uri="{BB962C8B-B14F-4D97-AF65-F5344CB8AC3E}">
        <p14:creationId xmlns:p14="http://schemas.microsoft.com/office/powerpoint/2010/main" val="647651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2A81C19-C47E-44D8-A17D-D9BA82FCE48A}"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31522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2FDD65C-A433-40CC-BE6C-3674E9E8C804}"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26901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 y="9525"/>
            <a:ext cx="10185520" cy="562401"/>
          </a:xfrm>
        </p:spPr>
        <p:txBody>
          <a:bodyPr tIns="108000">
            <a:noAutofit/>
          </a:bodyPr>
          <a:lstStyle>
            <a:lvl1pPr>
              <a:defRPr sz="3200" b="1">
                <a:solidFill>
                  <a:srgbClr val="505050"/>
                </a:solidFill>
                <a:latin typeface="BIZ UDゴシック" panose="020B0400000000000000" pitchFamily="49" charset="-128"/>
                <a:ea typeface="BIZ UDゴシック" panose="020B0400000000000000" pitchFamily="49"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a:solidFill>
                  <a:srgbClr val="505050"/>
                </a:solidFill>
                <a:latin typeface="BIZ UDゴシック" panose="020B0400000000000000" pitchFamily="49" charset="-128"/>
                <a:ea typeface="BIZ UDゴシック" panose="020B0400000000000000" pitchFamily="49" charset="-128"/>
              </a:defRPr>
            </a:lvl1pPr>
            <a:lvl2pPr>
              <a:defRPr>
                <a:solidFill>
                  <a:srgbClr val="505050"/>
                </a:solidFill>
                <a:latin typeface="BIZ UDゴシック" panose="020B0400000000000000" pitchFamily="49" charset="-128"/>
                <a:ea typeface="BIZ UDゴシック" panose="020B0400000000000000" pitchFamily="49" charset="-128"/>
              </a:defRPr>
            </a:lvl2pPr>
            <a:lvl3pPr>
              <a:defRPr>
                <a:solidFill>
                  <a:srgbClr val="505050"/>
                </a:solidFill>
                <a:latin typeface="BIZ UDゴシック" panose="020B0400000000000000" pitchFamily="49" charset="-128"/>
                <a:ea typeface="BIZ UDゴシック" panose="020B0400000000000000" pitchFamily="49" charset="-128"/>
              </a:defRPr>
            </a:lvl3pPr>
            <a:lvl4pPr>
              <a:defRPr>
                <a:solidFill>
                  <a:srgbClr val="505050"/>
                </a:solidFill>
                <a:latin typeface="BIZ UDゴシック" panose="020B0400000000000000" pitchFamily="49" charset="-128"/>
                <a:ea typeface="BIZ UDゴシック" panose="020B0400000000000000" pitchFamily="49" charset="-128"/>
              </a:defRPr>
            </a:lvl4pPr>
            <a:lvl5pPr>
              <a:defRPr>
                <a:solidFill>
                  <a:srgbClr val="505050"/>
                </a:solidFill>
                <a:latin typeface="BIZ UDゴシック" panose="020B0400000000000000" pitchFamily="49" charset="-128"/>
                <a:ea typeface="BIZ UDゴシック" panose="020B0400000000000000" pitchFamily="49"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24FCA7-E7F3-4A99-8A63-F224D9E23770}"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278816" y="144951"/>
            <a:ext cx="2743200" cy="365125"/>
          </a:xfrm>
        </p:spPr>
        <p:txBody>
          <a:bodyPr/>
          <a:lstStyle>
            <a:lvl1pPr>
              <a:defRPr sz="2400" b="1"/>
            </a:lvl1pPr>
          </a:lstStyle>
          <a:p>
            <a:fld id="{74251A75-00F0-4978-89AA-772CC97475EB}" type="slidenum">
              <a:rPr lang="ja-JP" altLang="en-US" smtClean="0"/>
              <a:pPr/>
              <a:t>‹#›</a:t>
            </a:fld>
            <a:endParaRPr lang="ja-JP" altLang="en-US"/>
          </a:p>
        </p:txBody>
      </p:sp>
      <p:sp>
        <p:nvSpPr>
          <p:cNvPr id="7" name="正方形/長方形 6"/>
          <p:cNvSpPr/>
          <p:nvPr userDrawn="1"/>
        </p:nvSpPr>
        <p:spPr>
          <a:xfrm>
            <a:off x="0" y="562401"/>
            <a:ext cx="12189600" cy="90000"/>
          </a:xfrm>
          <a:prstGeom prst="rect">
            <a:avLst/>
          </a:prstGeom>
          <a:gradFill>
            <a:gsLst>
              <a:gs pos="58000">
                <a:srgbClr val="8F1224"/>
              </a:gs>
              <a:gs pos="0">
                <a:schemeClr val="bg1"/>
              </a:gs>
              <a:gs pos="100000">
                <a:srgbClr val="8F12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08"/>
          </a:p>
        </p:txBody>
      </p:sp>
    </p:spTree>
    <p:extLst>
      <p:ext uri="{BB962C8B-B14F-4D97-AF65-F5344CB8AC3E}">
        <p14:creationId xmlns:p14="http://schemas.microsoft.com/office/powerpoint/2010/main" val="207043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0065B03-BF77-449C-BC3A-0BDFB6A26275}"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82855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9A9F49A-0ECA-470E-BCB4-973D8FEF946D}" type="datetime1">
              <a:rPr kumimoji="1" lang="ja-JP" altLang="en-US" smtClean="0"/>
              <a:t>2025/2/19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1688146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856FEB0-AE76-4AB8-BB55-A79A52B87022}" type="datetime1">
              <a:rPr kumimoji="1" lang="ja-JP" altLang="en-US" smtClean="0"/>
              <a:t>2025/2/19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34738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FF01A92-DABD-4DEB-8043-7A0FA8EF58B8}" type="datetime1">
              <a:rPr kumimoji="1" lang="ja-JP" altLang="en-US" smtClean="0"/>
              <a:t>2025/2/19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40334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23500F8-3A0C-4D01-B4CC-364F9D44E45C}" type="datetime1">
              <a:rPr kumimoji="1" lang="ja-JP" altLang="en-US" smtClean="0"/>
              <a:t>2025/2/19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57393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7BBECE-0E52-482A-95BB-9FE7AFC039A4}" type="datetime1">
              <a:rPr kumimoji="1" lang="ja-JP" altLang="en-US" smtClean="0"/>
              <a:t>2025/2/19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28376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D5A2F8-BA5A-4E9E-AA6A-25B890FB2590}" type="datetime1">
              <a:rPr kumimoji="1" lang="ja-JP" altLang="en-US" smtClean="0"/>
              <a:t>2025/2/19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390670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2A6B9-347E-4E30-ADDD-C9A706719B29}" type="datetime1">
              <a:rPr kumimoji="1" lang="ja-JP" altLang="en-US" smtClean="0"/>
              <a:t>2025/2/19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78618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122363"/>
            <a:ext cx="12192000" cy="2387600"/>
          </a:xfrm>
        </p:spPr>
        <p:txBody>
          <a:bodyPr anchor="ctr">
            <a:normAutofit/>
          </a:bodyPr>
          <a:lstStyle/>
          <a:p>
            <a:r>
              <a:rPr kumimoji="1" lang="ja-JP" altLang="en-US" sz="3200" dirty="0"/>
              <a:t>山口県 砂防関係施設点検支援システム</a:t>
            </a:r>
            <a:br>
              <a:rPr kumimoji="1" lang="en-US" altLang="ja-JP" sz="3200" dirty="0"/>
            </a:br>
            <a:r>
              <a:rPr lang="ja-JP" altLang="en-US" sz="3200" dirty="0"/>
              <a:t>事前準備（クラウド）編</a:t>
            </a:r>
            <a:endParaRPr kumimoji="1" lang="ja-JP" altLang="en-US" sz="3200" dirty="0"/>
          </a:p>
        </p:txBody>
      </p:sp>
      <p:sp>
        <p:nvSpPr>
          <p:cNvPr id="5" name="スライド番号プレースホルダー 4">
            <a:extLst>
              <a:ext uri="{FF2B5EF4-FFF2-40B4-BE49-F238E27FC236}">
                <a16:creationId xmlns:a16="http://schemas.microsoft.com/office/drawing/2014/main" id="{421161C9-ECE4-F141-F115-5CD20DB7857D}"/>
              </a:ext>
            </a:extLst>
          </p:cNvPr>
          <p:cNvSpPr>
            <a:spLocks noGrp="1"/>
          </p:cNvSpPr>
          <p:nvPr>
            <p:ph type="sldNum" sz="quarter" idx="12"/>
          </p:nvPr>
        </p:nvSpPr>
        <p:spPr/>
        <p:txBody>
          <a:bodyPr/>
          <a:lstStyle/>
          <a:p>
            <a:fld id="{74251A75-00F0-4978-89AA-772CC97475EB}" type="slidenum">
              <a:rPr kumimoji="1" lang="ja-JP" altLang="en-US" smtClean="0"/>
              <a:t>1</a:t>
            </a:fld>
            <a:endParaRPr kumimoji="1" lang="ja-JP" altLang="en-US"/>
          </a:p>
        </p:txBody>
      </p:sp>
      <p:sp>
        <p:nvSpPr>
          <p:cNvPr id="3" name="テキスト ボックス 2">
            <a:extLst>
              <a:ext uri="{FF2B5EF4-FFF2-40B4-BE49-F238E27FC236}">
                <a16:creationId xmlns:a16="http://schemas.microsoft.com/office/drawing/2014/main" id="{86551273-9B62-335C-EDE9-8F83356FA5BA}"/>
              </a:ext>
            </a:extLst>
          </p:cNvPr>
          <p:cNvSpPr txBox="1"/>
          <p:nvPr/>
        </p:nvSpPr>
        <p:spPr>
          <a:xfrm>
            <a:off x="1165352" y="312799"/>
            <a:ext cx="1107996" cy="461665"/>
          </a:xfrm>
          <a:prstGeom prst="rect">
            <a:avLst/>
          </a:prstGeom>
          <a:noFill/>
          <a:ln>
            <a:solidFill>
              <a:schemeClr val="tx1"/>
            </a:solidFill>
          </a:ln>
        </p:spPr>
        <p:txBody>
          <a:bodyPr wrap="none" rtlCol="0">
            <a:spAutoFit/>
          </a:bodyPr>
          <a:lstStyle/>
          <a:p>
            <a:r>
              <a:rPr kumimoji="1" lang="ja-JP" altLang="en-US" sz="2400" dirty="0"/>
              <a:t>資料１</a:t>
            </a:r>
          </a:p>
        </p:txBody>
      </p:sp>
    </p:spTree>
    <p:extLst>
      <p:ext uri="{BB962C8B-B14F-4D97-AF65-F5344CB8AC3E}">
        <p14:creationId xmlns:p14="http://schemas.microsoft.com/office/powerpoint/2010/main" val="271714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F0AF-0841-3A93-DDD6-DCE4EAB0AD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640C5AA-3854-E583-3EDA-3EBDB6725276}"/>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C17B7507-1B17-C07D-EAC8-D85322AB74CB}"/>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A356A31A-123E-A86A-CA8C-DE8A55DBC63A}"/>
              </a:ext>
            </a:extLst>
          </p:cNvPr>
          <p:cNvSpPr>
            <a:spLocks noGrp="1"/>
          </p:cNvSpPr>
          <p:nvPr>
            <p:ph type="sldNum" sz="quarter" idx="12"/>
          </p:nvPr>
        </p:nvSpPr>
        <p:spPr/>
        <p:txBody>
          <a:bodyPr/>
          <a:lstStyle/>
          <a:p>
            <a:fld id="{74251A75-00F0-4978-89AA-772CC97475EB}" type="slidenum">
              <a:rPr lang="ja-JP" altLang="en-US" smtClean="0"/>
              <a:pPr/>
              <a:t>10</a:t>
            </a:fld>
            <a:endParaRPr lang="ja-JP" altLang="en-US"/>
          </a:p>
        </p:txBody>
      </p:sp>
      <p:sp>
        <p:nvSpPr>
          <p:cNvPr id="12" name="コンテンツ プレースホルダー 2">
            <a:extLst>
              <a:ext uri="{FF2B5EF4-FFF2-40B4-BE49-F238E27FC236}">
                <a16:creationId xmlns:a16="http://schemas.microsoft.com/office/drawing/2014/main" id="{4C64022C-C7C0-EF7D-79F2-1B085C916F02}"/>
              </a:ext>
            </a:extLst>
          </p:cNvPr>
          <p:cNvSpPr>
            <a:spLocks noGrp="1"/>
          </p:cNvSpPr>
          <p:nvPr>
            <p:ph idx="1"/>
          </p:nvPr>
        </p:nvSpPr>
        <p:spPr>
          <a:xfrm>
            <a:off x="174170" y="669559"/>
            <a:ext cx="8891847" cy="4921615"/>
          </a:xfrm>
        </p:spPr>
        <p:txBody>
          <a:bodyPr>
            <a:normAutofit/>
          </a:bodyPr>
          <a:lstStyle/>
          <a:p>
            <a:pPr marL="0" indent="0">
              <a:lnSpc>
                <a:spcPct val="120000"/>
              </a:lnSpc>
              <a:buNone/>
            </a:pPr>
            <a:r>
              <a:rPr kumimoji="1" lang="ja-JP" altLang="en-US" sz="2000" u="sng" dirty="0"/>
              <a:t>プロジェクト</a:t>
            </a:r>
            <a:r>
              <a:rPr lang="ja-JP" altLang="en-US" sz="2000" u="sng" dirty="0"/>
              <a:t>編集</a:t>
            </a:r>
            <a:r>
              <a:rPr kumimoji="1" lang="ja-JP" altLang="en-US" sz="2000" u="sng" dirty="0"/>
              <a:t>画面</a:t>
            </a:r>
            <a:endParaRPr kumimoji="1" lang="en-US" altLang="ja-JP" sz="2000" u="sng" dirty="0"/>
          </a:p>
          <a:p>
            <a:pPr marL="0" indent="0">
              <a:lnSpc>
                <a:spcPct val="120000"/>
              </a:lnSpc>
              <a:buNone/>
            </a:pPr>
            <a:r>
              <a:rPr kumimoji="1" lang="ja-JP" altLang="en-US" sz="1800" dirty="0"/>
              <a:t>プロジェクトの</a:t>
            </a:r>
            <a:r>
              <a:rPr lang="ja-JP" altLang="en-US" sz="1800" dirty="0"/>
              <a:t>諸元や紐づける施設を編集する画面</a:t>
            </a:r>
            <a:endParaRPr kumimoji="1" lang="en-US" altLang="ja-JP" sz="1800" dirty="0"/>
          </a:p>
        </p:txBody>
      </p:sp>
      <p:pic>
        <p:nvPicPr>
          <p:cNvPr id="4" name="図 3">
            <a:extLst>
              <a:ext uri="{FF2B5EF4-FFF2-40B4-BE49-F238E27FC236}">
                <a16:creationId xmlns:a16="http://schemas.microsoft.com/office/drawing/2014/main" id="{29F36F72-52A4-CB7B-A119-6EFF49EB49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2660" y="1581773"/>
            <a:ext cx="8891847" cy="5001663"/>
          </a:xfrm>
          <a:prstGeom prst="rect">
            <a:avLst/>
          </a:prstGeom>
          <a:ln>
            <a:solidFill>
              <a:schemeClr val="tx1"/>
            </a:solidFill>
          </a:ln>
        </p:spPr>
      </p:pic>
      <p:sp>
        <p:nvSpPr>
          <p:cNvPr id="6" name="吹き出し: 線 5">
            <a:extLst>
              <a:ext uri="{FF2B5EF4-FFF2-40B4-BE49-F238E27FC236}">
                <a16:creationId xmlns:a16="http://schemas.microsoft.com/office/drawing/2014/main" id="{2AF26FFE-1050-97DF-201C-573A8D92D12D}"/>
              </a:ext>
            </a:extLst>
          </p:cNvPr>
          <p:cNvSpPr/>
          <p:nvPr/>
        </p:nvSpPr>
        <p:spPr>
          <a:xfrm>
            <a:off x="1857375" y="2264241"/>
            <a:ext cx="1638120" cy="562401"/>
          </a:xfrm>
          <a:prstGeom prst="borderCallout1">
            <a:avLst>
              <a:gd name="adj1" fmla="val 53721"/>
              <a:gd name="adj2" fmla="val 99459"/>
              <a:gd name="adj3" fmla="val 101752"/>
              <a:gd name="adj4" fmla="val 123498"/>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プロジェクト諸元を編集</a:t>
            </a:r>
            <a:endParaRPr kumimoji="1" lang="ja-JP" altLang="en-US" sz="1400" dirty="0">
              <a:solidFill>
                <a:schemeClr val="tx1"/>
              </a:solidFill>
            </a:endParaRPr>
          </a:p>
        </p:txBody>
      </p:sp>
      <p:sp>
        <p:nvSpPr>
          <p:cNvPr id="7" name="吹き出し: 線 6">
            <a:extLst>
              <a:ext uri="{FF2B5EF4-FFF2-40B4-BE49-F238E27FC236}">
                <a16:creationId xmlns:a16="http://schemas.microsoft.com/office/drawing/2014/main" id="{1F97F761-FFBE-A4A1-1533-EB5FE5407466}"/>
              </a:ext>
            </a:extLst>
          </p:cNvPr>
          <p:cNvSpPr/>
          <p:nvPr/>
        </p:nvSpPr>
        <p:spPr>
          <a:xfrm>
            <a:off x="457200" y="4318832"/>
            <a:ext cx="3127780" cy="1084734"/>
          </a:xfrm>
          <a:prstGeom prst="borderCallout1">
            <a:avLst>
              <a:gd name="adj1" fmla="val 55994"/>
              <a:gd name="adj2" fmla="val 100139"/>
              <a:gd name="adj3" fmla="val 47887"/>
              <a:gd name="adj4" fmla="val 109369"/>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施設一覧には、システムに登録されている全ての施設が表示される。</a:t>
            </a:r>
            <a:endParaRPr kumimoji="1" lang="en-US" altLang="ja-JP" sz="1400" dirty="0">
              <a:solidFill>
                <a:schemeClr val="tx1"/>
              </a:solidFill>
            </a:endParaRPr>
          </a:p>
          <a:p>
            <a:r>
              <a:rPr lang="ja-JP" altLang="en-US" sz="1400" dirty="0">
                <a:solidFill>
                  <a:schemeClr val="tx1"/>
                </a:solidFill>
              </a:rPr>
              <a:t>絞込検索を行い、</a:t>
            </a:r>
            <a:r>
              <a:rPr kumimoji="1" lang="ja-JP" altLang="en-US" sz="1400" dirty="0">
                <a:solidFill>
                  <a:schemeClr val="tx1"/>
                </a:solidFill>
              </a:rPr>
              <a:t>点検施設リストに追加したい施設にチェックを入れる。</a:t>
            </a:r>
            <a:endParaRPr kumimoji="1" lang="en-US" altLang="ja-JP" sz="1400" dirty="0">
              <a:solidFill>
                <a:schemeClr val="tx1"/>
              </a:solidFill>
            </a:endParaRPr>
          </a:p>
        </p:txBody>
      </p:sp>
      <p:sp>
        <p:nvSpPr>
          <p:cNvPr id="3" name="吹き出し: 線 2">
            <a:extLst>
              <a:ext uri="{FF2B5EF4-FFF2-40B4-BE49-F238E27FC236}">
                <a16:creationId xmlns:a16="http://schemas.microsoft.com/office/drawing/2014/main" id="{99AEC38A-3F6A-0C74-B30E-D5E1B42C26E2}"/>
              </a:ext>
            </a:extLst>
          </p:cNvPr>
          <p:cNvSpPr/>
          <p:nvPr/>
        </p:nvSpPr>
        <p:spPr>
          <a:xfrm>
            <a:off x="8246957" y="5272706"/>
            <a:ext cx="2525818" cy="737569"/>
          </a:xfrm>
          <a:prstGeom prst="borderCallout1">
            <a:avLst>
              <a:gd name="adj1" fmla="val 31704"/>
              <a:gd name="adj2" fmla="val 29"/>
              <a:gd name="adj3" fmla="val -66066"/>
              <a:gd name="adj4" fmla="val -2894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＞：点検施設リストに追加</a:t>
            </a:r>
            <a:endParaRPr kumimoji="1" lang="en-US" altLang="ja-JP" sz="1400" dirty="0">
              <a:solidFill>
                <a:schemeClr val="tx1"/>
              </a:solidFill>
            </a:endParaRPr>
          </a:p>
          <a:p>
            <a:pPr algn="ctr"/>
            <a:r>
              <a:rPr kumimoji="1" lang="ja-JP" altLang="en-US" sz="1400" dirty="0">
                <a:solidFill>
                  <a:schemeClr val="tx1"/>
                </a:solidFill>
              </a:rPr>
              <a:t>＜：点検施設リストから解除</a:t>
            </a:r>
          </a:p>
        </p:txBody>
      </p:sp>
    </p:spTree>
    <p:extLst>
      <p:ext uri="{BB962C8B-B14F-4D97-AF65-F5344CB8AC3E}">
        <p14:creationId xmlns:p14="http://schemas.microsoft.com/office/powerpoint/2010/main" val="133035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FF50-D393-249F-A129-91F51E169021}"/>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2D71013A-D499-9FA0-2C28-6C7446AE3BFC}"/>
              </a:ext>
            </a:extLst>
          </p:cNvPr>
          <p:cNvSpPr>
            <a:spLocks noGrp="1"/>
          </p:cNvSpPr>
          <p:nvPr>
            <p:ph type="sldNum" sz="quarter" idx="12"/>
          </p:nvPr>
        </p:nvSpPr>
        <p:spPr/>
        <p:txBody>
          <a:bodyPr/>
          <a:lstStyle/>
          <a:p>
            <a:fld id="{74251A75-00F0-4978-89AA-772CC97475EB}" type="slidenum">
              <a:rPr lang="ja-JP" altLang="en-US" smtClean="0"/>
              <a:pPr/>
              <a:t>11</a:t>
            </a:fld>
            <a:endParaRPr lang="ja-JP" altLang="en-US"/>
          </a:p>
        </p:txBody>
      </p:sp>
      <p:sp>
        <p:nvSpPr>
          <p:cNvPr id="4" name="タイトル 3">
            <a:extLst>
              <a:ext uri="{FF2B5EF4-FFF2-40B4-BE49-F238E27FC236}">
                <a16:creationId xmlns:a16="http://schemas.microsoft.com/office/drawing/2014/main" id="{D11335A3-2120-8406-7AAC-C56042283ED5}"/>
              </a:ext>
            </a:extLst>
          </p:cNvPr>
          <p:cNvSpPr>
            <a:spLocks noGrp="1"/>
          </p:cNvSpPr>
          <p:nvPr>
            <p:ph type="title"/>
          </p:nvPr>
        </p:nvSpPr>
        <p:spPr>
          <a:xfrm>
            <a:off x="0" y="3147799"/>
            <a:ext cx="12191999" cy="562401"/>
          </a:xfrm>
        </p:spPr>
        <p:txBody>
          <a:bodyPr/>
          <a:lstStyle/>
          <a:p>
            <a:pPr algn="ctr"/>
            <a:r>
              <a:rPr lang="ja-JP" altLang="en-US" dirty="0"/>
              <a:t>画面構成及び機能説明（クラウド）</a:t>
            </a:r>
            <a:br>
              <a:rPr lang="en-US" altLang="ja-JP" dirty="0"/>
            </a:br>
            <a:br>
              <a:rPr lang="en-US" altLang="ja-JP" dirty="0"/>
            </a:br>
            <a:r>
              <a:rPr lang="ja-JP" altLang="en-US" dirty="0"/>
              <a:t>②点検データ管理関連</a:t>
            </a:r>
          </a:p>
        </p:txBody>
      </p:sp>
    </p:spTree>
    <p:extLst>
      <p:ext uri="{BB962C8B-B14F-4D97-AF65-F5344CB8AC3E}">
        <p14:creationId xmlns:p14="http://schemas.microsoft.com/office/powerpoint/2010/main" val="2588835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023-5705-711D-3685-3DCA6D8F8F44}"/>
            </a:ext>
          </a:extLst>
        </p:cNvPr>
        <p:cNvGrpSpPr/>
        <p:nvPr/>
      </p:nvGrpSpPr>
      <p:grpSpPr>
        <a:xfrm>
          <a:off x="0" y="0"/>
          <a:ext cx="0" cy="0"/>
          <a:chOff x="0" y="0"/>
          <a:chExt cx="0" cy="0"/>
        </a:xfrm>
      </p:grpSpPr>
      <p:pic>
        <p:nvPicPr>
          <p:cNvPr id="39" name="図 38">
            <a:extLst>
              <a:ext uri="{FF2B5EF4-FFF2-40B4-BE49-F238E27FC236}">
                <a16:creationId xmlns:a16="http://schemas.microsoft.com/office/drawing/2014/main" id="{E36FAF09-05D1-B911-273A-25819CD89686}"/>
              </a:ext>
            </a:extLst>
          </p:cNvPr>
          <p:cNvPicPr>
            <a:picLocks noChangeAspect="1"/>
          </p:cNvPicPr>
          <p:nvPr/>
        </p:nvPicPr>
        <p:blipFill>
          <a:blip r:embed="rId3"/>
          <a:srcRect b="13541"/>
          <a:stretch/>
        </p:blipFill>
        <p:spPr>
          <a:xfrm>
            <a:off x="3395157" y="1216041"/>
            <a:ext cx="4486494" cy="2181905"/>
          </a:xfrm>
          <a:prstGeom prst="rect">
            <a:avLst/>
          </a:prstGeom>
          <a:ln>
            <a:solidFill>
              <a:schemeClr val="tx1">
                <a:lumMod val="50000"/>
                <a:lumOff val="50000"/>
              </a:schemeClr>
            </a:solidFill>
          </a:ln>
        </p:spPr>
      </p:pic>
      <p:sp>
        <p:nvSpPr>
          <p:cNvPr id="2" name="タイトル 1">
            <a:extLst>
              <a:ext uri="{FF2B5EF4-FFF2-40B4-BE49-F238E27FC236}">
                <a16:creationId xmlns:a16="http://schemas.microsoft.com/office/drawing/2014/main" id="{5B9B46F7-69E9-9E73-01C6-463D7F95EDC9}"/>
              </a:ext>
            </a:extLst>
          </p:cNvPr>
          <p:cNvSpPr>
            <a:spLocks noGrp="1"/>
          </p:cNvSpPr>
          <p:nvPr>
            <p:ph type="title"/>
          </p:nvPr>
        </p:nvSpPr>
        <p:spPr/>
        <p:txBody>
          <a:bodyPr/>
          <a:lstStyle/>
          <a:p>
            <a:r>
              <a:rPr kumimoji="1" lang="ja-JP" altLang="en-US" sz="2400" dirty="0"/>
              <a:t>　</a:t>
            </a:r>
            <a:r>
              <a:rPr lang="ja-JP" altLang="en-US" sz="2400" dirty="0"/>
              <a:t>画面構成　②点検データ管理関連</a:t>
            </a:r>
            <a:endParaRPr kumimoji="1" lang="ja-JP" altLang="en-US" sz="2400" dirty="0"/>
          </a:p>
        </p:txBody>
      </p:sp>
      <p:sp>
        <p:nvSpPr>
          <p:cNvPr id="9" name="正方形/長方形 8">
            <a:extLst>
              <a:ext uri="{FF2B5EF4-FFF2-40B4-BE49-F238E27FC236}">
                <a16:creationId xmlns:a16="http://schemas.microsoft.com/office/drawing/2014/main" id="{FA299188-EE26-F269-65F9-8DAB3C7731B4}"/>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2E6443FF-8B92-8F15-B3D1-700878FFB84B}"/>
              </a:ext>
            </a:extLst>
          </p:cNvPr>
          <p:cNvSpPr>
            <a:spLocks noGrp="1"/>
          </p:cNvSpPr>
          <p:nvPr>
            <p:ph type="sldNum" sz="quarter" idx="12"/>
          </p:nvPr>
        </p:nvSpPr>
        <p:spPr/>
        <p:txBody>
          <a:bodyPr/>
          <a:lstStyle/>
          <a:p>
            <a:fld id="{74251A75-00F0-4978-89AA-772CC97475EB}" type="slidenum">
              <a:rPr lang="ja-JP" altLang="en-US" smtClean="0"/>
              <a:pPr/>
              <a:t>12</a:t>
            </a:fld>
            <a:endParaRPr lang="ja-JP" altLang="en-US"/>
          </a:p>
        </p:txBody>
      </p:sp>
      <p:sp>
        <p:nvSpPr>
          <p:cNvPr id="12" name="コンテンツ プレースホルダー 2">
            <a:extLst>
              <a:ext uri="{FF2B5EF4-FFF2-40B4-BE49-F238E27FC236}">
                <a16:creationId xmlns:a16="http://schemas.microsoft.com/office/drawing/2014/main" id="{B145FF72-D0CF-7621-B7E5-45779952C77F}"/>
              </a:ext>
            </a:extLst>
          </p:cNvPr>
          <p:cNvSpPr>
            <a:spLocks noGrp="1"/>
          </p:cNvSpPr>
          <p:nvPr>
            <p:ph idx="1"/>
          </p:nvPr>
        </p:nvSpPr>
        <p:spPr>
          <a:xfrm>
            <a:off x="174170" y="669559"/>
            <a:ext cx="11847846" cy="448849"/>
          </a:xfrm>
        </p:spPr>
        <p:txBody>
          <a:bodyPr>
            <a:normAutofit/>
          </a:bodyPr>
          <a:lstStyle/>
          <a:p>
            <a:pPr marL="0" indent="0">
              <a:lnSpc>
                <a:spcPct val="120000"/>
              </a:lnSpc>
              <a:buNone/>
            </a:pPr>
            <a:r>
              <a:rPr kumimoji="1" lang="ja-JP" altLang="en-US" sz="1600" u="sng" dirty="0"/>
              <a:t>点検データ管理関連の画面では、</a:t>
            </a:r>
            <a:r>
              <a:rPr kumimoji="1" lang="en-US" altLang="ja-JP" sz="1600" u="sng" dirty="0"/>
              <a:t>iPad</a:t>
            </a:r>
            <a:r>
              <a:rPr kumimoji="1" lang="ja-JP" altLang="en-US" sz="1600" u="sng" dirty="0"/>
              <a:t>と連携して点検内容の入力・編集・保存を行う。</a:t>
            </a:r>
            <a:endParaRPr kumimoji="1" lang="en-US" altLang="ja-JP" sz="1400" dirty="0"/>
          </a:p>
        </p:txBody>
      </p:sp>
      <p:pic>
        <p:nvPicPr>
          <p:cNvPr id="4" name="図 3">
            <a:extLst>
              <a:ext uri="{FF2B5EF4-FFF2-40B4-BE49-F238E27FC236}">
                <a16:creationId xmlns:a16="http://schemas.microsoft.com/office/drawing/2014/main" id="{CD3C88A6-F30F-EA3B-34A6-8451675C3F72}"/>
              </a:ext>
            </a:extLst>
          </p:cNvPr>
          <p:cNvPicPr>
            <a:picLocks noChangeAspect="1"/>
          </p:cNvPicPr>
          <p:nvPr/>
        </p:nvPicPr>
        <p:blipFill>
          <a:blip r:embed="rId4"/>
          <a:stretch>
            <a:fillRect/>
          </a:stretch>
        </p:blipFill>
        <p:spPr>
          <a:xfrm>
            <a:off x="282170" y="2376616"/>
            <a:ext cx="2423250" cy="1363078"/>
          </a:xfrm>
          <a:prstGeom prst="rect">
            <a:avLst/>
          </a:prstGeom>
          <a:ln>
            <a:solidFill>
              <a:schemeClr val="tx1"/>
            </a:solidFill>
          </a:ln>
        </p:spPr>
      </p:pic>
      <p:sp>
        <p:nvSpPr>
          <p:cNvPr id="8" name="コンテンツ プレースホルダー 2">
            <a:extLst>
              <a:ext uri="{FF2B5EF4-FFF2-40B4-BE49-F238E27FC236}">
                <a16:creationId xmlns:a16="http://schemas.microsoft.com/office/drawing/2014/main" id="{F03E8422-92F4-3A14-9BBE-DFE55074E9EC}"/>
              </a:ext>
            </a:extLst>
          </p:cNvPr>
          <p:cNvSpPr txBox="1">
            <a:spLocks/>
          </p:cNvSpPr>
          <p:nvPr/>
        </p:nvSpPr>
        <p:spPr>
          <a:xfrm>
            <a:off x="282170" y="1421724"/>
            <a:ext cx="926300" cy="562401"/>
          </a:xfrm>
          <a:prstGeom prst="rect">
            <a:avLst/>
          </a:prstGeom>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ログイン</a:t>
            </a:r>
            <a:endParaRPr lang="en-US" altLang="ja-JP" sz="1100" dirty="0"/>
          </a:p>
        </p:txBody>
      </p:sp>
      <p:cxnSp>
        <p:nvCxnSpPr>
          <p:cNvPr id="13" name="コネクタ: カギ線 12">
            <a:extLst>
              <a:ext uri="{FF2B5EF4-FFF2-40B4-BE49-F238E27FC236}">
                <a16:creationId xmlns:a16="http://schemas.microsoft.com/office/drawing/2014/main" id="{6734BA18-B71B-A2D5-9243-04F2D4897C4B}"/>
              </a:ext>
            </a:extLst>
          </p:cNvPr>
          <p:cNvCxnSpPr>
            <a:cxnSpLocks/>
            <a:stCxn id="8" idx="2"/>
            <a:endCxn id="4" idx="0"/>
          </p:cNvCxnSpPr>
          <p:nvPr/>
        </p:nvCxnSpPr>
        <p:spPr>
          <a:xfrm rot="16200000" flipH="1">
            <a:off x="923312" y="1806132"/>
            <a:ext cx="392491" cy="74847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コンテンツ プレースホルダー 2">
            <a:extLst>
              <a:ext uri="{FF2B5EF4-FFF2-40B4-BE49-F238E27FC236}">
                <a16:creationId xmlns:a16="http://schemas.microsoft.com/office/drawing/2014/main" id="{BC286FCE-D74A-3322-61EE-55BF1F03B8F3}"/>
              </a:ext>
            </a:extLst>
          </p:cNvPr>
          <p:cNvSpPr txBox="1">
            <a:spLocks/>
          </p:cNvSpPr>
          <p:nvPr/>
        </p:nvSpPr>
        <p:spPr>
          <a:xfrm>
            <a:off x="359496" y="3634823"/>
            <a:ext cx="1904214"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プロジェクト一覧</a:t>
            </a:r>
            <a:endParaRPr lang="en-US" altLang="ja-JP" sz="1100" dirty="0"/>
          </a:p>
        </p:txBody>
      </p:sp>
      <p:cxnSp>
        <p:nvCxnSpPr>
          <p:cNvPr id="25" name="コネクタ: カギ線 24">
            <a:extLst>
              <a:ext uri="{FF2B5EF4-FFF2-40B4-BE49-F238E27FC236}">
                <a16:creationId xmlns:a16="http://schemas.microsoft.com/office/drawing/2014/main" id="{CBDF37B7-C420-0657-437A-66DCC14C1E55}"/>
              </a:ext>
            </a:extLst>
          </p:cNvPr>
          <p:cNvCxnSpPr>
            <a:cxnSpLocks/>
            <a:stCxn id="4" idx="3"/>
          </p:cNvCxnSpPr>
          <p:nvPr/>
        </p:nvCxnSpPr>
        <p:spPr>
          <a:xfrm flipV="1">
            <a:off x="2705420" y="2462720"/>
            <a:ext cx="629632" cy="59543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コンテンツ プレースホルダー 2">
            <a:extLst>
              <a:ext uri="{FF2B5EF4-FFF2-40B4-BE49-F238E27FC236}">
                <a16:creationId xmlns:a16="http://schemas.microsoft.com/office/drawing/2014/main" id="{DC599D8A-22D5-140B-6643-6A7ACE7072E7}"/>
              </a:ext>
            </a:extLst>
          </p:cNvPr>
          <p:cNvSpPr txBox="1">
            <a:spLocks/>
          </p:cNvSpPr>
          <p:nvPr/>
        </p:nvSpPr>
        <p:spPr>
          <a:xfrm>
            <a:off x="3778500" y="2817959"/>
            <a:ext cx="2227213"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点検対象施設一覧</a:t>
            </a:r>
            <a:endParaRPr lang="en-US" altLang="ja-JP" sz="1100" dirty="0"/>
          </a:p>
        </p:txBody>
      </p:sp>
      <p:pic>
        <p:nvPicPr>
          <p:cNvPr id="27" name="図 26">
            <a:extLst>
              <a:ext uri="{FF2B5EF4-FFF2-40B4-BE49-F238E27FC236}">
                <a16:creationId xmlns:a16="http://schemas.microsoft.com/office/drawing/2014/main" id="{3ED01C2B-0F7A-2D5D-5C38-D6F6ED0F9313}"/>
              </a:ext>
            </a:extLst>
          </p:cNvPr>
          <p:cNvPicPr>
            <a:picLocks noChangeAspect="1"/>
          </p:cNvPicPr>
          <p:nvPr/>
        </p:nvPicPr>
        <p:blipFill>
          <a:blip r:embed="rId5" cstate="print">
            <a:extLst>
              <a:ext uri="{28A0092B-C50C-407E-A947-70E740481C1C}">
                <a14:useLocalDpi xmlns:a14="http://schemas.microsoft.com/office/drawing/2010/main" val="0"/>
              </a:ext>
            </a:extLst>
          </a:blip>
          <a:srcRect r="13538"/>
          <a:stretch/>
        </p:blipFill>
        <p:spPr>
          <a:xfrm>
            <a:off x="3239802" y="3908912"/>
            <a:ext cx="4153339" cy="2702042"/>
          </a:xfrm>
          <a:prstGeom prst="rect">
            <a:avLst/>
          </a:prstGeom>
          <a:ln>
            <a:solidFill>
              <a:schemeClr val="tx1"/>
            </a:solidFill>
          </a:ln>
        </p:spPr>
      </p:pic>
      <p:cxnSp>
        <p:nvCxnSpPr>
          <p:cNvPr id="31" name="コネクタ: カギ線 30">
            <a:extLst>
              <a:ext uri="{FF2B5EF4-FFF2-40B4-BE49-F238E27FC236}">
                <a16:creationId xmlns:a16="http://schemas.microsoft.com/office/drawing/2014/main" id="{A171912A-3FEC-3430-8FF6-F762FB947DB6}"/>
              </a:ext>
            </a:extLst>
          </p:cNvPr>
          <p:cNvCxnSpPr>
            <a:cxnSpLocks/>
            <a:stCxn id="39" idx="2"/>
            <a:endCxn id="27" idx="0"/>
          </p:cNvCxnSpPr>
          <p:nvPr/>
        </p:nvCxnSpPr>
        <p:spPr>
          <a:xfrm rot="5400000">
            <a:off x="5221955" y="3492463"/>
            <a:ext cx="510966" cy="32193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コンテンツ プレースホルダー 2">
            <a:extLst>
              <a:ext uri="{FF2B5EF4-FFF2-40B4-BE49-F238E27FC236}">
                <a16:creationId xmlns:a16="http://schemas.microsoft.com/office/drawing/2014/main" id="{094364A2-8451-100A-DE99-BDF8A930348E}"/>
              </a:ext>
            </a:extLst>
          </p:cNvPr>
          <p:cNvSpPr txBox="1">
            <a:spLocks/>
          </p:cNvSpPr>
          <p:nvPr/>
        </p:nvSpPr>
        <p:spPr>
          <a:xfrm>
            <a:off x="5101988" y="3994035"/>
            <a:ext cx="2077039"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100" dirty="0"/>
              <a:t>施設登録データ　詳細画面</a:t>
            </a:r>
            <a:endParaRPr lang="en-US" altLang="ja-JP" sz="1100" dirty="0"/>
          </a:p>
        </p:txBody>
      </p:sp>
      <p:sp>
        <p:nvSpPr>
          <p:cNvPr id="37" name="コンテンツ プレースホルダー 2">
            <a:extLst>
              <a:ext uri="{FF2B5EF4-FFF2-40B4-BE49-F238E27FC236}">
                <a16:creationId xmlns:a16="http://schemas.microsoft.com/office/drawing/2014/main" id="{365A5D5A-263F-F065-DBFB-900823B6411E}"/>
              </a:ext>
            </a:extLst>
          </p:cNvPr>
          <p:cNvSpPr txBox="1">
            <a:spLocks/>
          </p:cNvSpPr>
          <p:nvPr/>
        </p:nvSpPr>
        <p:spPr>
          <a:xfrm>
            <a:off x="5399900" y="3447271"/>
            <a:ext cx="1211625" cy="562401"/>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100" dirty="0"/>
              <a:t>施設選択</a:t>
            </a:r>
            <a:endParaRPr lang="en-US" altLang="ja-JP" sz="1100" dirty="0"/>
          </a:p>
        </p:txBody>
      </p:sp>
      <p:sp>
        <p:nvSpPr>
          <p:cNvPr id="38" name="コンテンツ プレースホルダー 2">
            <a:extLst>
              <a:ext uri="{FF2B5EF4-FFF2-40B4-BE49-F238E27FC236}">
                <a16:creationId xmlns:a16="http://schemas.microsoft.com/office/drawing/2014/main" id="{0C59F65B-993C-0CBD-94CA-05D61F7101AB}"/>
              </a:ext>
            </a:extLst>
          </p:cNvPr>
          <p:cNvSpPr txBox="1">
            <a:spLocks/>
          </p:cNvSpPr>
          <p:nvPr/>
        </p:nvSpPr>
        <p:spPr>
          <a:xfrm>
            <a:off x="2596961" y="2065177"/>
            <a:ext cx="846550" cy="562401"/>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100" dirty="0"/>
              <a:t>選択</a:t>
            </a:r>
            <a:endParaRPr lang="en-US" altLang="ja-JP" sz="1100" dirty="0"/>
          </a:p>
        </p:txBody>
      </p:sp>
      <p:pic>
        <p:nvPicPr>
          <p:cNvPr id="41" name="図 40">
            <a:extLst>
              <a:ext uri="{FF2B5EF4-FFF2-40B4-BE49-F238E27FC236}">
                <a16:creationId xmlns:a16="http://schemas.microsoft.com/office/drawing/2014/main" id="{0C538616-240A-DC7C-962A-0E41E4AD886E}"/>
              </a:ext>
            </a:extLst>
          </p:cNvPr>
          <p:cNvPicPr>
            <a:picLocks noChangeAspect="1"/>
          </p:cNvPicPr>
          <p:nvPr/>
        </p:nvPicPr>
        <p:blipFill>
          <a:blip r:embed="rId6"/>
          <a:stretch>
            <a:fillRect/>
          </a:stretch>
        </p:blipFill>
        <p:spPr>
          <a:xfrm>
            <a:off x="8538783" y="718656"/>
            <a:ext cx="3513285" cy="1976222"/>
          </a:xfrm>
          <a:prstGeom prst="rect">
            <a:avLst/>
          </a:prstGeom>
        </p:spPr>
      </p:pic>
      <p:sp>
        <p:nvSpPr>
          <p:cNvPr id="42" name="コンテンツ プレースホルダー 2">
            <a:extLst>
              <a:ext uri="{FF2B5EF4-FFF2-40B4-BE49-F238E27FC236}">
                <a16:creationId xmlns:a16="http://schemas.microsoft.com/office/drawing/2014/main" id="{31D9E324-CA46-9426-7D2B-39AA675589C8}"/>
              </a:ext>
            </a:extLst>
          </p:cNvPr>
          <p:cNvSpPr txBox="1">
            <a:spLocks/>
          </p:cNvSpPr>
          <p:nvPr/>
        </p:nvSpPr>
        <p:spPr>
          <a:xfrm>
            <a:off x="9258872" y="718656"/>
            <a:ext cx="1734662" cy="469875"/>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200" dirty="0"/>
              <a:t>点検対象施設一覧</a:t>
            </a:r>
            <a:br>
              <a:rPr lang="en-US" altLang="ja-JP" sz="1200" dirty="0"/>
            </a:br>
            <a:r>
              <a:rPr lang="ja-JP" altLang="en-US" sz="1200" dirty="0"/>
              <a:t>（地図表示）</a:t>
            </a:r>
            <a:endParaRPr lang="en-US" altLang="ja-JP" sz="1100" dirty="0"/>
          </a:p>
        </p:txBody>
      </p:sp>
      <p:cxnSp>
        <p:nvCxnSpPr>
          <p:cNvPr id="43" name="コネクタ: カギ線 42">
            <a:extLst>
              <a:ext uri="{FF2B5EF4-FFF2-40B4-BE49-F238E27FC236}">
                <a16:creationId xmlns:a16="http://schemas.microsoft.com/office/drawing/2014/main" id="{37E978E8-92EC-4EDD-9157-861DFA3BE49C}"/>
              </a:ext>
            </a:extLst>
          </p:cNvPr>
          <p:cNvCxnSpPr>
            <a:cxnSpLocks/>
            <a:stCxn id="39" idx="3"/>
            <a:endCxn id="41" idx="1"/>
          </p:cNvCxnSpPr>
          <p:nvPr/>
        </p:nvCxnSpPr>
        <p:spPr>
          <a:xfrm flipV="1">
            <a:off x="7881651" y="1706767"/>
            <a:ext cx="657132" cy="60022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コネクタ: カギ線 49">
            <a:extLst>
              <a:ext uri="{FF2B5EF4-FFF2-40B4-BE49-F238E27FC236}">
                <a16:creationId xmlns:a16="http://schemas.microsoft.com/office/drawing/2014/main" id="{8F568728-4F07-A68E-7A76-6F0E87C1F426}"/>
              </a:ext>
            </a:extLst>
          </p:cNvPr>
          <p:cNvCxnSpPr>
            <a:cxnSpLocks/>
            <a:stCxn id="27" idx="3"/>
            <a:endCxn id="71" idx="1"/>
          </p:cNvCxnSpPr>
          <p:nvPr/>
        </p:nvCxnSpPr>
        <p:spPr>
          <a:xfrm flipV="1">
            <a:off x="7393141" y="3628665"/>
            <a:ext cx="856315" cy="163126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図 52">
            <a:extLst>
              <a:ext uri="{FF2B5EF4-FFF2-40B4-BE49-F238E27FC236}">
                <a16:creationId xmlns:a16="http://schemas.microsoft.com/office/drawing/2014/main" id="{D1551A76-EB85-E603-B1AE-933A4A32312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55391" y="2880992"/>
            <a:ext cx="1698357" cy="955326"/>
          </a:xfrm>
          <a:prstGeom prst="rect">
            <a:avLst/>
          </a:prstGeom>
          <a:ln>
            <a:solidFill>
              <a:schemeClr val="tx1"/>
            </a:solidFill>
          </a:ln>
        </p:spPr>
      </p:pic>
      <p:pic>
        <p:nvPicPr>
          <p:cNvPr id="60" name="図 59">
            <a:extLst>
              <a:ext uri="{FF2B5EF4-FFF2-40B4-BE49-F238E27FC236}">
                <a16:creationId xmlns:a16="http://schemas.microsoft.com/office/drawing/2014/main" id="{D2286029-6C52-9E73-CD5F-4BE7643CFFF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619882" y="3908912"/>
            <a:ext cx="1698357" cy="955326"/>
          </a:xfrm>
          <a:prstGeom prst="rect">
            <a:avLst/>
          </a:prstGeom>
          <a:ln>
            <a:solidFill>
              <a:schemeClr val="tx1"/>
            </a:solidFill>
          </a:ln>
        </p:spPr>
      </p:pic>
      <p:cxnSp>
        <p:nvCxnSpPr>
          <p:cNvPr id="64" name="コネクタ: カギ線 63">
            <a:extLst>
              <a:ext uri="{FF2B5EF4-FFF2-40B4-BE49-F238E27FC236}">
                <a16:creationId xmlns:a16="http://schemas.microsoft.com/office/drawing/2014/main" id="{53FFB92D-A474-DEA3-E105-07C5C366F3C7}"/>
              </a:ext>
            </a:extLst>
          </p:cNvPr>
          <p:cNvCxnSpPr>
            <a:cxnSpLocks/>
            <a:stCxn id="27" idx="3"/>
            <a:endCxn id="75" idx="1"/>
          </p:cNvCxnSpPr>
          <p:nvPr/>
        </p:nvCxnSpPr>
        <p:spPr>
          <a:xfrm>
            <a:off x="7393141" y="5259933"/>
            <a:ext cx="758477" cy="21083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67" name="図 66">
            <a:extLst>
              <a:ext uri="{FF2B5EF4-FFF2-40B4-BE49-F238E27FC236}">
                <a16:creationId xmlns:a16="http://schemas.microsoft.com/office/drawing/2014/main" id="{CA5B63EC-5B45-F785-5FA4-0677572EEA7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478469" y="3945631"/>
            <a:ext cx="1687421" cy="955326"/>
          </a:xfrm>
          <a:prstGeom prst="rect">
            <a:avLst/>
          </a:prstGeom>
          <a:ln>
            <a:solidFill>
              <a:schemeClr val="tx1"/>
            </a:solidFill>
          </a:ln>
        </p:spPr>
      </p:pic>
      <p:sp>
        <p:nvSpPr>
          <p:cNvPr id="71" name="コンテンツ プレースホルダー 2">
            <a:extLst>
              <a:ext uri="{FF2B5EF4-FFF2-40B4-BE49-F238E27FC236}">
                <a16:creationId xmlns:a16="http://schemas.microsoft.com/office/drawing/2014/main" id="{E393EA0D-604F-8B13-229B-EC45F2C1BDDA}"/>
              </a:ext>
            </a:extLst>
          </p:cNvPr>
          <p:cNvSpPr txBox="1">
            <a:spLocks/>
          </p:cNvSpPr>
          <p:nvPr/>
        </p:nvSpPr>
        <p:spPr>
          <a:xfrm>
            <a:off x="8249456" y="3455188"/>
            <a:ext cx="982035" cy="346954"/>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200" dirty="0"/>
              <a:t>点検記録</a:t>
            </a:r>
            <a:endParaRPr lang="en-US" altLang="ja-JP" sz="1100" dirty="0"/>
          </a:p>
        </p:txBody>
      </p:sp>
      <p:sp>
        <p:nvSpPr>
          <p:cNvPr id="75" name="コンテンツ プレースホルダー 2">
            <a:extLst>
              <a:ext uri="{FF2B5EF4-FFF2-40B4-BE49-F238E27FC236}">
                <a16:creationId xmlns:a16="http://schemas.microsoft.com/office/drawing/2014/main" id="{C24315FF-22C9-5DDE-6B63-790C1D016751}"/>
              </a:ext>
            </a:extLst>
          </p:cNvPr>
          <p:cNvSpPr txBox="1">
            <a:spLocks/>
          </p:cNvSpPr>
          <p:nvPr/>
        </p:nvSpPr>
        <p:spPr>
          <a:xfrm>
            <a:off x="8151618" y="5297290"/>
            <a:ext cx="982035" cy="346954"/>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100" dirty="0"/>
              <a:t>補助図面</a:t>
            </a:r>
            <a:endParaRPr lang="en-US" altLang="ja-JP" sz="1100" dirty="0"/>
          </a:p>
        </p:txBody>
      </p:sp>
      <p:sp>
        <p:nvSpPr>
          <p:cNvPr id="80" name="コンテンツ プレースホルダー 2">
            <a:extLst>
              <a:ext uri="{FF2B5EF4-FFF2-40B4-BE49-F238E27FC236}">
                <a16:creationId xmlns:a16="http://schemas.microsoft.com/office/drawing/2014/main" id="{E4AE0F71-2A46-2CA9-901B-9453F8DF225A}"/>
              </a:ext>
            </a:extLst>
          </p:cNvPr>
          <p:cNvSpPr txBox="1">
            <a:spLocks/>
          </p:cNvSpPr>
          <p:nvPr/>
        </p:nvSpPr>
        <p:spPr>
          <a:xfrm>
            <a:off x="8174275" y="6139344"/>
            <a:ext cx="982035" cy="346954"/>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100" dirty="0"/>
              <a:t>掲示板</a:t>
            </a:r>
            <a:endParaRPr lang="en-US" altLang="ja-JP" sz="1100" dirty="0"/>
          </a:p>
        </p:txBody>
      </p:sp>
      <p:cxnSp>
        <p:nvCxnSpPr>
          <p:cNvPr id="81" name="コネクタ: カギ線 80">
            <a:extLst>
              <a:ext uri="{FF2B5EF4-FFF2-40B4-BE49-F238E27FC236}">
                <a16:creationId xmlns:a16="http://schemas.microsoft.com/office/drawing/2014/main" id="{F5673A35-9191-4D25-D357-87C9517E1647}"/>
              </a:ext>
            </a:extLst>
          </p:cNvPr>
          <p:cNvCxnSpPr>
            <a:cxnSpLocks/>
            <a:stCxn id="27" idx="3"/>
            <a:endCxn id="80" idx="1"/>
          </p:cNvCxnSpPr>
          <p:nvPr/>
        </p:nvCxnSpPr>
        <p:spPr>
          <a:xfrm>
            <a:off x="7393141" y="5259933"/>
            <a:ext cx="781134" cy="105288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88" name="図 87">
            <a:extLst>
              <a:ext uri="{FF2B5EF4-FFF2-40B4-BE49-F238E27FC236}">
                <a16:creationId xmlns:a16="http://schemas.microsoft.com/office/drawing/2014/main" id="{2657A293-10D7-3CFC-BEB1-2F9CB628C0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19499" y="5095194"/>
            <a:ext cx="1341793" cy="754759"/>
          </a:xfrm>
          <a:prstGeom prst="rect">
            <a:avLst/>
          </a:prstGeom>
          <a:ln>
            <a:solidFill>
              <a:schemeClr val="tx1"/>
            </a:solidFill>
          </a:ln>
        </p:spPr>
      </p:pic>
      <p:pic>
        <p:nvPicPr>
          <p:cNvPr id="95" name="図 94">
            <a:extLst>
              <a:ext uri="{FF2B5EF4-FFF2-40B4-BE49-F238E27FC236}">
                <a16:creationId xmlns:a16="http://schemas.microsoft.com/office/drawing/2014/main" id="{E7787095-F558-24EE-28ED-6694A85D6D4C}"/>
              </a:ext>
            </a:extLst>
          </p:cNvPr>
          <p:cNvPicPr>
            <a:picLocks noChangeAspect="1"/>
          </p:cNvPicPr>
          <p:nvPr/>
        </p:nvPicPr>
        <p:blipFill>
          <a:blip r:embed="rId11"/>
          <a:srcRect r="28390" b="21060"/>
          <a:stretch/>
        </p:blipFill>
        <p:spPr>
          <a:xfrm>
            <a:off x="9319499" y="5954540"/>
            <a:ext cx="1341793" cy="832023"/>
          </a:xfrm>
          <a:prstGeom prst="rect">
            <a:avLst/>
          </a:prstGeom>
        </p:spPr>
      </p:pic>
      <p:sp>
        <p:nvSpPr>
          <p:cNvPr id="96" name="コンテンツ プレースホルダー 2">
            <a:extLst>
              <a:ext uri="{FF2B5EF4-FFF2-40B4-BE49-F238E27FC236}">
                <a16:creationId xmlns:a16="http://schemas.microsoft.com/office/drawing/2014/main" id="{F995A156-346F-A456-0599-69D81E28D817}"/>
              </a:ext>
            </a:extLst>
          </p:cNvPr>
          <p:cNvSpPr txBox="1">
            <a:spLocks/>
          </p:cNvSpPr>
          <p:nvPr/>
        </p:nvSpPr>
        <p:spPr>
          <a:xfrm>
            <a:off x="10197701" y="2892013"/>
            <a:ext cx="1893016" cy="816864"/>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000" dirty="0">
                <a:highlight>
                  <a:srgbClr val="FFFF00"/>
                </a:highlight>
              </a:rPr>
              <a:t>施設管理上必須となる</a:t>
            </a:r>
            <a:endParaRPr lang="en-US" altLang="ja-JP" sz="1000" dirty="0">
              <a:highlight>
                <a:srgbClr val="FFFF00"/>
              </a:highlight>
            </a:endParaRPr>
          </a:p>
          <a:p>
            <a:pPr marL="0" indent="0" algn="ctr">
              <a:lnSpc>
                <a:spcPct val="120000"/>
              </a:lnSpc>
              <a:spcBef>
                <a:spcPts val="0"/>
              </a:spcBef>
              <a:buFont typeface="Arial" panose="020B0604020202020204" pitchFamily="34" charset="0"/>
              <a:buNone/>
            </a:pPr>
            <a:r>
              <a:rPr lang="ja-JP" altLang="en-US" sz="1000" dirty="0">
                <a:highlight>
                  <a:srgbClr val="FFFF00"/>
                </a:highlight>
              </a:rPr>
              <a:t>点検総括表、進行性評価表、</a:t>
            </a:r>
            <a:endParaRPr lang="en-US" altLang="ja-JP" sz="1000" dirty="0">
              <a:highlight>
                <a:srgbClr val="FFFF00"/>
              </a:highlight>
            </a:endParaRPr>
          </a:p>
          <a:p>
            <a:pPr marL="0" indent="0" algn="ctr">
              <a:lnSpc>
                <a:spcPct val="120000"/>
              </a:lnSpc>
              <a:spcBef>
                <a:spcPts val="0"/>
              </a:spcBef>
              <a:buFont typeface="Arial" panose="020B0604020202020204" pitchFamily="34" charset="0"/>
              <a:buNone/>
            </a:pPr>
            <a:r>
              <a:rPr lang="ja-JP" altLang="en-US" sz="1000" dirty="0">
                <a:highlight>
                  <a:srgbClr val="FFFF00"/>
                </a:highlight>
              </a:rPr>
              <a:t>平面図（点検位置）の形式で</a:t>
            </a:r>
            <a:endParaRPr lang="en-US" altLang="ja-JP" sz="1000" dirty="0">
              <a:highlight>
                <a:srgbClr val="FFFF00"/>
              </a:highlight>
            </a:endParaRPr>
          </a:p>
          <a:p>
            <a:pPr marL="0" indent="0" algn="ctr">
              <a:lnSpc>
                <a:spcPct val="120000"/>
              </a:lnSpc>
              <a:spcBef>
                <a:spcPts val="0"/>
              </a:spcBef>
              <a:buFont typeface="Arial" panose="020B0604020202020204" pitchFamily="34" charset="0"/>
              <a:buNone/>
            </a:pPr>
            <a:r>
              <a:rPr lang="ja-JP" altLang="en-US" sz="1000" dirty="0">
                <a:highlight>
                  <a:srgbClr val="FFFF00"/>
                </a:highlight>
              </a:rPr>
              <a:t>データを表示・編集・登録</a:t>
            </a:r>
            <a:endParaRPr lang="en-US" altLang="ja-JP" sz="1000" dirty="0">
              <a:highlight>
                <a:srgbClr val="FFFF00"/>
              </a:highlight>
            </a:endParaRPr>
          </a:p>
        </p:txBody>
      </p:sp>
      <p:sp>
        <p:nvSpPr>
          <p:cNvPr id="97" name="コンテンツ プレースホルダー 2">
            <a:extLst>
              <a:ext uri="{FF2B5EF4-FFF2-40B4-BE49-F238E27FC236}">
                <a16:creationId xmlns:a16="http://schemas.microsoft.com/office/drawing/2014/main" id="{EC2E7CF2-6BBF-C7D2-1317-0B2D8411D402}"/>
              </a:ext>
            </a:extLst>
          </p:cNvPr>
          <p:cNvSpPr txBox="1">
            <a:spLocks/>
          </p:cNvSpPr>
          <p:nvPr/>
        </p:nvSpPr>
        <p:spPr>
          <a:xfrm>
            <a:off x="9157776" y="5407250"/>
            <a:ext cx="1537079" cy="562401"/>
          </a:xfrm>
          <a:prstGeom prst="rect">
            <a:avLst/>
          </a:prstGeom>
          <a:ln>
            <a:no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100" dirty="0">
                <a:highlight>
                  <a:srgbClr val="FFFF00"/>
                </a:highlight>
              </a:rPr>
              <a:t>任意で使用する</a:t>
            </a:r>
            <a:endParaRPr lang="en-US" altLang="ja-JP" sz="1100" dirty="0">
              <a:highlight>
                <a:srgbClr val="FFFF00"/>
              </a:highlight>
            </a:endParaRPr>
          </a:p>
          <a:p>
            <a:pPr marL="0" indent="0" algn="ctr">
              <a:lnSpc>
                <a:spcPct val="120000"/>
              </a:lnSpc>
              <a:spcBef>
                <a:spcPts val="0"/>
              </a:spcBef>
              <a:buFont typeface="Arial" panose="020B0604020202020204" pitchFamily="34" charset="0"/>
              <a:buNone/>
            </a:pPr>
            <a:r>
              <a:rPr lang="ja-JP" altLang="en-US" sz="1100" dirty="0">
                <a:highlight>
                  <a:srgbClr val="FFFF00"/>
                </a:highlight>
              </a:rPr>
              <a:t>補助図面を用いた</a:t>
            </a:r>
            <a:endParaRPr lang="en-US" altLang="ja-JP" sz="1100" dirty="0">
              <a:highlight>
                <a:srgbClr val="FFFF00"/>
              </a:highlight>
            </a:endParaRPr>
          </a:p>
          <a:p>
            <a:pPr marL="0" indent="0" algn="ctr">
              <a:lnSpc>
                <a:spcPct val="120000"/>
              </a:lnSpc>
              <a:spcBef>
                <a:spcPts val="0"/>
              </a:spcBef>
              <a:buFont typeface="Arial" panose="020B0604020202020204" pitchFamily="34" charset="0"/>
              <a:buNone/>
            </a:pPr>
            <a:r>
              <a:rPr lang="ja-JP" altLang="en-US" sz="1100" dirty="0">
                <a:highlight>
                  <a:srgbClr val="FFFF00"/>
                </a:highlight>
              </a:rPr>
              <a:t>記録を掲載</a:t>
            </a:r>
            <a:endParaRPr lang="en-US" altLang="ja-JP" sz="1100" dirty="0">
              <a:highlight>
                <a:srgbClr val="FFFF00"/>
              </a:highlight>
            </a:endParaRPr>
          </a:p>
        </p:txBody>
      </p:sp>
      <p:sp>
        <p:nvSpPr>
          <p:cNvPr id="98" name="コンテンツ プレースホルダー 2">
            <a:extLst>
              <a:ext uri="{FF2B5EF4-FFF2-40B4-BE49-F238E27FC236}">
                <a16:creationId xmlns:a16="http://schemas.microsoft.com/office/drawing/2014/main" id="{53AD80F9-6D95-E632-809E-FCAC12EFC9FF}"/>
              </a:ext>
            </a:extLst>
          </p:cNvPr>
          <p:cNvSpPr txBox="1">
            <a:spLocks/>
          </p:cNvSpPr>
          <p:nvPr/>
        </p:nvSpPr>
        <p:spPr>
          <a:xfrm>
            <a:off x="10553638" y="6089350"/>
            <a:ext cx="1537079" cy="562401"/>
          </a:xfrm>
          <a:prstGeom prst="rect">
            <a:avLst/>
          </a:prstGeom>
          <a:ln>
            <a:no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100" dirty="0">
                <a:highlight>
                  <a:srgbClr val="FFFF00"/>
                </a:highlight>
              </a:rPr>
              <a:t>点検以外の関連データ（</a:t>
            </a:r>
            <a:r>
              <a:rPr lang="en-US" altLang="ja-JP" sz="1100" dirty="0">
                <a:highlight>
                  <a:srgbClr val="FFFF00"/>
                </a:highlight>
              </a:rPr>
              <a:t>UAV</a:t>
            </a:r>
            <a:r>
              <a:rPr lang="ja-JP" altLang="en-US" sz="1100" dirty="0">
                <a:highlight>
                  <a:srgbClr val="FFFF00"/>
                </a:highlight>
              </a:rPr>
              <a:t>画像や修補記録）を</a:t>
            </a:r>
            <a:endParaRPr lang="en-US" altLang="ja-JP" sz="1100" dirty="0">
              <a:highlight>
                <a:srgbClr val="FFFF00"/>
              </a:highlight>
            </a:endParaRPr>
          </a:p>
          <a:p>
            <a:pPr marL="0" indent="0" algn="ctr">
              <a:lnSpc>
                <a:spcPct val="120000"/>
              </a:lnSpc>
              <a:spcBef>
                <a:spcPts val="0"/>
              </a:spcBef>
              <a:buFont typeface="Arial" panose="020B0604020202020204" pitchFamily="34" charset="0"/>
              <a:buNone/>
            </a:pPr>
            <a:r>
              <a:rPr lang="ja-JP" altLang="en-US" sz="1100" dirty="0">
                <a:highlight>
                  <a:srgbClr val="FFFF00"/>
                </a:highlight>
              </a:rPr>
              <a:t>一元管理可能な掲示板</a:t>
            </a:r>
            <a:endParaRPr lang="en-US" altLang="ja-JP" sz="1100" dirty="0">
              <a:highlight>
                <a:srgbClr val="FFFF00"/>
              </a:highlight>
            </a:endParaRPr>
          </a:p>
        </p:txBody>
      </p:sp>
    </p:spTree>
    <p:extLst>
      <p:ext uri="{BB962C8B-B14F-4D97-AF65-F5344CB8AC3E}">
        <p14:creationId xmlns:p14="http://schemas.microsoft.com/office/powerpoint/2010/main" val="397816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C8326-D8D0-AC07-E43E-F1E3AF0CD19B}"/>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03642DEA-3BF2-8792-A09D-E510D8E73E4C}"/>
              </a:ext>
            </a:extLst>
          </p:cNvPr>
          <p:cNvPicPr>
            <a:picLocks noChangeAspect="1"/>
          </p:cNvPicPr>
          <p:nvPr/>
        </p:nvPicPr>
        <p:blipFill>
          <a:blip r:embed="rId3"/>
          <a:stretch>
            <a:fillRect/>
          </a:stretch>
        </p:blipFill>
        <p:spPr>
          <a:xfrm>
            <a:off x="1754741" y="1562721"/>
            <a:ext cx="8891845" cy="5001663"/>
          </a:xfrm>
          <a:prstGeom prst="rect">
            <a:avLst/>
          </a:prstGeom>
        </p:spPr>
      </p:pic>
      <p:sp>
        <p:nvSpPr>
          <p:cNvPr id="2" name="タイトル 1">
            <a:extLst>
              <a:ext uri="{FF2B5EF4-FFF2-40B4-BE49-F238E27FC236}">
                <a16:creationId xmlns:a16="http://schemas.microsoft.com/office/drawing/2014/main" id="{E15548D8-F736-A2B9-4746-844A345B1360}"/>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4CE960B1-401A-B1E9-CBCC-64A08BE37D0E}"/>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0171254F-A350-6480-CBFF-FFB15C547C2F}"/>
              </a:ext>
            </a:extLst>
          </p:cNvPr>
          <p:cNvSpPr>
            <a:spLocks noGrp="1"/>
          </p:cNvSpPr>
          <p:nvPr>
            <p:ph type="sldNum" sz="quarter" idx="12"/>
          </p:nvPr>
        </p:nvSpPr>
        <p:spPr/>
        <p:txBody>
          <a:bodyPr/>
          <a:lstStyle/>
          <a:p>
            <a:fld id="{74251A75-00F0-4978-89AA-772CC97475EB}" type="slidenum">
              <a:rPr lang="ja-JP" altLang="en-US" smtClean="0"/>
              <a:pPr/>
              <a:t>13</a:t>
            </a:fld>
            <a:endParaRPr lang="ja-JP" altLang="en-US"/>
          </a:p>
        </p:txBody>
      </p:sp>
      <p:sp>
        <p:nvSpPr>
          <p:cNvPr id="12" name="コンテンツ プレースホルダー 2">
            <a:extLst>
              <a:ext uri="{FF2B5EF4-FFF2-40B4-BE49-F238E27FC236}">
                <a16:creationId xmlns:a16="http://schemas.microsoft.com/office/drawing/2014/main" id="{21658CA8-0DB9-1698-DAC7-D106943BAE0A}"/>
              </a:ext>
            </a:extLst>
          </p:cNvPr>
          <p:cNvSpPr>
            <a:spLocks noGrp="1"/>
          </p:cNvSpPr>
          <p:nvPr>
            <p:ph idx="1"/>
          </p:nvPr>
        </p:nvSpPr>
        <p:spPr>
          <a:xfrm>
            <a:off x="174170" y="669559"/>
            <a:ext cx="8891847" cy="4921615"/>
          </a:xfrm>
        </p:spPr>
        <p:txBody>
          <a:bodyPr>
            <a:normAutofit/>
          </a:bodyPr>
          <a:lstStyle/>
          <a:p>
            <a:pPr marL="0" indent="0">
              <a:lnSpc>
                <a:spcPct val="120000"/>
              </a:lnSpc>
              <a:buNone/>
            </a:pPr>
            <a:r>
              <a:rPr kumimoji="1" lang="ja-JP" altLang="en-US" sz="2000" u="sng" dirty="0"/>
              <a:t>点検対象施設一覧</a:t>
            </a:r>
            <a:r>
              <a:rPr kumimoji="1" lang="ja-JP" altLang="en-US" sz="2000" dirty="0"/>
              <a:t>　</a:t>
            </a:r>
            <a:r>
              <a:rPr lang="ja-JP" altLang="en-US" sz="1800" dirty="0"/>
              <a:t>点検対象施設の施設を編集する画面</a:t>
            </a:r>
            <a:endParaRPr kumimoji="1" lang="en-US" altLang="ja-JP" sz="1800" dirty="0"/>
          </a:p>
        </p:txBody>
      </p:sp>
      <p:sp>
        <p:nvSpPr>
          <p:cNvPr id="6" name="吹き出し: 線 5">
            <a:extLst>
              <a:ext uri="{FF2B5EF4-FFF2-40B4-BE49-F238E27FC236}">
                <a16:creationId xmlns:a16="http://schemas.microsoft.com/office/drawing/2014/main" id="{98AE47DB-225E-C3F3-2BEE-4AE70C64C96D}"/>
              </a:ext>
            </a:extLst>
          </p:cNvPr>
          <p:cNvSpPr/>
          <p:nvPr/>
        </p:nvSpPr>
        <p:spPr>
          <a:xfrm>
            <a:off x="6448425" y="1762667"/>
            <a:ext cx="1638120" cy="562401"/>
          </a:xfrm>
          <a:prstGeom prst="borderCallout1">
            <a:avLst>
              <a:gd name="adj1" fmla="val 60495"/>
              <a:gd name="adj2" fmla="val -1715"/>
              <a:gd name="adj3" fmla="val 101752"/>
              <a:gd name="adj4" fmla="val -2303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点検総括と地図を切替え</a:t>
            </a:r>
            <a:endParaRPr kumimoji="1" lang="ja-JP" altLang="en-US" sz="1400" dirty="0">
              <a:solidFill>
                <a:schemeClr val="tx1"/>
              </a:solidFill>
            </a:endParaRPr>
          </a:p>
        </p:txBody>
      </p:sp>
      <p:sp>
        <p:nvSpPr>
          <p:cNvPr id="7" name="吹き出し: 線 6">
            <a:extLst>
              <a:ext uri="{FF2B5EF4-FFF2-40B4-BE49-F238E27FC236}">
                <a16:creationId xmlns:a16="http://schemas.microsoft.com/office/drawing/2014/main" id="{36F83E77-F663-19F2-E71A-EEE277B434C9}"/>
              </a:ext>
            </a:extLst>
          </p:cNvPr>
          <p:cNvSpPr/>
          <p:nvPr/>
        </p:nvSpPr>
        <p:spPr>
          <a:xfrm>
            <a:off x="800703" y="4815407"/>
            <a:ext cx="2175280" cy="510343"/>
          </a:xfrm>
          <a:prstGeom prst="borderCallout1">
            <a:avLst>
              <a:gd name="adj1" fmla="val 1869"/>
              <a:gd name="adj2" fmla="val 67298"/>
              <a:gd name="adj3" fmla="val -26769"/>
              <a:gd name="adj4" fmla="val 9886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プロジェクトに紐づいた施設の一覧を表示</a:t>
            </a:r>
            <a:endParaRPr kumimoji="1" lang="en-US" altLang="ja-JP" sz="1400" dirty="0">
              <a:solidFill>
                <a:schemeClr val="tx1"/>
              </a:solidFill>
            </a:endParaRPr>
          </a:p>
        </p:txBody>
      </p:sp>
      <p:sp>
        <p:nvSpPr>
          <p:cNvPr id="3" name="吹き出し: 線 2">
            <a:extLst>
              <a:ext uri="{FF2B5EF4-FFF2-40B4-BE49-F238E27FC236}">
                <a16:creationId xmlns:a16="http://schemas.microsoft.com/office/drawing/2014/main" id="{9DA7016A-C2D4-BF1D-2368-F177673D4FEE}"/>
              </a:ext>
            </a:extLst>
          </p:cNvPr>
          <p:cNvSpPr/>
          <p:nvPr/>
        </p:nvSpPr>
        <p:spPr>
          <a:xfrm>
            <a:off x="5677323" y="5921740"/>
            <a:ext cx="4951974" cy="495301"/>
          </a:xfrm>
          <a:prstGeom prst="borderCallout1">
            <a:avLst>
              <a:gd name="adj1" fmla="val 935"/>
              <a:gd name="adj2" fmla="val 21572"/>
              <a:gd name="adj3" fmla="val -62220"/>
              <a:gd name="adj4" fmla="val 2530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点検総括：従来の様式１の点検総括に該当する情報を表示</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表は対象の点検項目のみ</a:t>
            </a:r>
            <a:endParaRPr lang="en-US" altLang="ja-JP" sz="1400" dirty="0">
              <a:solidFill>
                <a:schemeClr val="tx1"/>
              </a:solidFill>
            </a:endParaRPr>
          </a:p>
        </p:txBody>
      </p:sp>
      <p:sp>
        <p:nvSpPr>
          <p:cNvPr id="5" name="吹き出し: 線 4">
            <a:extLst>
              <a:ext uri="{FF2B5EF4-FFF2-40B4-BE49-F238E27FC236}">
                <a16:creationId xmlns:a16="http://schemas.microsoft.com/office/drawing/2014/main" id="{092F04AD-EE66-F6F3-090E-AB8275151038}"/>
              </a:ext>
            </a:extLst>
          </p:cNvPr>
          <p:cNvSpPr/>
          <p:nvPr/>
        </p:nvSpPr>
        <p:spPr>
          <a:xfrm>
            <a:off x="3486753" y="4917097"/>
            <a:ext cx="1809147" cy="306961"/>
          </a:xfrm>
          <a:prstGeom prst="borderCallout1">
            <a:avLst>
              <a:gd name="adj1" fmla="val 1869"/>
              <a:gd name="adj2" fmla="val 67298"/>
              <a:gd name="adj3" fmla="val -82623"/>
              <a:gd name="adj4" fmla="val 75694"/>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点検詳細画面に遷移</a:t>
            </a:r>
            <a:endParaRPr kumimoji="1" lang="en-US" altLang="ja-JP" sz="1400" dirty="0">
              <a:solidFill>
                <a:schemeClr val="tx1"/>
              </a:solidFill>
            </a:endParaRPr>
          </a:p>
        </p:txBody>
      </p:sp>
      <p:sp>
        <p:nvSpPr>
          <p:cNvPr id="15" name="吹き出し: 線 14">
            <a:extLst>
              <a:ext uri="{FF2B5EF4-FFF2-40B4-BE49-F238E27FC236}">
                <a16:creationId xmlns:a16="http://schemas.microsoft.com/office/drawing/2014/main" id="{36C68A7E-4278-5B1D-D0FB-2E9435587FC9}"/>
              </a:ext>
            </a:extLst>
          </p:cNvPr>
          <p:cNvSpPr/>
          <p:nvPr/>
        </p:nvSpPr>
        <p:spPr>
          <a:xfrm>
            <a:off x="9152047" y="1047750"/>
            <a:ext cx="1598504" cy="1418721"/>
          </a:xfrm>
          <a:prstGeom prst="borderCallout1">
            <a:avLst>
              <a:gd name="adj1" fmla="val 60495"/>
              <a:gd name="adj2" fmla="val -1715"/>
              <a:gd name="adj3" fmla="val 101752"/>
              <a:gd name="adj4" fmla="val -2303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編集状態の</a:t>
            </a:r>
            <a:r>
              <a:rPr kumimoji="1" lang="ja-JP" altLang="en-US" sz="1400" dirty="0">
                <a:solidFill>
                  <a:schemeClr val="tx1"/>
                </a:solidFill>
              </a:rPr>
              <a:t>設定</a:t>
            </a: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1400" dirty="0">
              <a:solidFill>
                <a:schemeClr val="tx1"/>
              </a:solidFill>
            </a:endParaRPr>
          </a:p>
        </p:txBody>
      </p:sp>
      <p:pic>
        <p:nvPicPr>
          <p:cNvPr id="11" name="図 10">
            <a:extLst>
              <a:ext uri="{FF2B5EF4-FFF2-40B4-BE49-F238E27FC236}">
                <a16:creationId xmlns:a16="http://schemas.microsoft.com/office/drawing/2014/main" id="{1712BE48-D705-BF5E-20DA-F6F1C2A7F286}"/>
              </a:ext>
            </a:extLst>
          </p:cNvPr>
          <p:cNvPicPr>
            <a:picLocks noChangeAspect="1"/>
          </p:cNvPicPr>
          <p:nvPr/>
        </p:nvPicPr>
        <p:blipFill>
          <a:blip r:embed="rId4"/>
          <a:srcRect l="74127" t="21343" r="14471" b="63420"/>
          <a:stretch/>
        </p:blipFill>
        <p:spPr>
          <a:xfrm>
            <a:off x="9349372" y="1403237"/>
            <a:ext cx="1229728" cy="924379"/>
          </a:xfrm>
          <a:prstGeom prst="rect">
            <a:avLst/>
          </a:prstGeom>
        </p:spPr>
      </p:pic>
      <p:sp>
        <p:nvSpPr>
          <p:cNvPr id="16" name="吹き出し: 線 15">
            <a:extLst>
              <a:ext uri="{FF2B5EF4-FFF2-40B4-BE49-F238E27FC236}">
                <a16:creationId xmlns:a16="http://schemas.microsoft.com/office/drawing/2014/main" id="{9677D351-9523-FB60-673C-01E9FDC44333}"/>
              </a:ext>
            </a:extLst>
          </p:cNvPr>
          <p:cNvSpPr/>
          <p:nvPr/>
        </p:nvSpPr>
        <p:spPr>
          <a:xfrm>
            <a:off x="393245" y="3380272"/>
            <a:ext cx="1598504" cy="785100"/>
          </a:xfrm>
          <a:prstGeom prst="borderCallout1">
            <a:avLst>
              <a:gd name="adj1" fmla="val 51767"/>
              <a:gd name="adj2" fmla="val 99583"/>
              <a:gd name="adj3" fmla="val 78043"/>
              <a:gd name="adj4" fmla="val 13130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編集状態の表示</a:t>
            </a:r>
            <a:endParaRPr lang="en-US" altLang="ja-JP" sz="1200" dirty="0">
              <a:solidFill>
                <a:schemeClr val="tx1"/>
              </a:solidFill>
            </a:endParaRPr>
          </a:p>
          <a:p>
            <a:pPr algn="ctr"/>
            <a:r>
              <a:rPr lang="ja-JP" altLang="en-US" sz="1200" dirty="0">
                <a:solidFill>
                  <a:schemeClr val="tx1"/>
                </a:solidFill>
              </a:rPr>
              <a:t>（画面右上のプルダウンで設定）</a:t>
            </a:r>
            <a:endParaRPr kumimoji="1" lang="ja-JP" altLang="en-US" sz="1200" dirty="0">
              <a:solidFill>
                <a:schemeClr val="tx1"/>
              </a:solidFill>
            </a:endParaRPr>
          </a:p>
        </p:txBody>
      </p:sp>
    </p:spTree>
    <p:extLst>
      <p:ext uri="{BB962C8B-B14F-4D97-AF65-F5344CB8AC3E}">
        <p14:creationId xmlns:p14="http://schemas.microsoft.com/office/powerpoint/2010/main" val="97627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5FE16-73BA-019D-5904-85A1DD20B82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3E061E7-48C7-F92D-3EAA-C0156415C135}"/>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86419644-7B94-8B8C-6528-13AAEED13DC3}"/>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0AA3832B-F50E-9EC1-4033-42BE7299FAEA}"/>
              </a:ext>
            </a:extLst>
          </p:cNvPr>
          <p:cNvSpPr>
            <a:spLocks noGrp="1"/>
          </p:cNvSpPr>
          <p:nvPr>
            <p:ph type="sldNum" sz="quarter" idx="12"/>
          </p:nvPr>
        </p:nvSpPr>
        <p:spPr/>
        <p:txBody>
          <a:bodyPr/>
          <a:lstStyle/>
          <a:p>
            <a:fld id="{74251A75-00F0-4978-89AA-772CC97475EB}" type="slidenum">
              <a:rPr lang="ja-JP" altLang="en-US" smtClean="0"/>
              <a:pPr/>
              <a:t>14</a:t>
            </a:fld>
            <a:endParaRPr lang="ja-JP" altLang="en-US"/>
          </a:p>
        </p:txBody>
      </p:sp>
      <p:sp>
        <p:nvSpPr>
          <p:cNvPr id="12" name="コンテンツ プレースホルダー 2">
            <a:extLst>
              <a:ext uri="{FF2B5EF4-FFF2-40B4-BE49-F238E27FC236}">
                <a16:creationId xmlns:a16="http://schemas.microsoft.com/office/drawing/2014/main" id="{D5C94EF9-79A5-621C-73D4-DAD442D48405}"/>
              </a:ext>
            </a:extLst>
          </p:cNvPr>
          <p:cNvSpPr>
            <a:spLocks noGrp="1"/>
          </p:cNvSpPr>
          <p:nvPr>
            <p:ph idx="1"/>
          </p:nvPr>
        </p:nvSpPr>
        <p:spPr>
          <a:xfrm>
            <a:off x="174170" y="669559"/>
            <a:ext cx="8891847" cy="4921615"/>
          </a:xfrm>
        </p:spPr>
        <p:txBody>
          <a:bodyPr>
            <a:normAutofit/>
          </a:bodyPr>
          <a:lstStyle/>
          <a:p>
            <a:pPr marL="0" indent="0">
              <a:lnSpc>
                <a:spcPct val="120000"/>
              </a:lnSpc>
              <a:buNone/>
            </a:pPr>
            <a:r>
              <a:rPr lang="ja-JP" altLang="en-US" sz="2000" u="sng" dirty="0"/>
              <a:t>点検詳細</a:t>
            </a:r>
            <a:r>
              <a:rPr kumimoji="1" lang="ja-JP" altLang="en-US" sz="2000" u="sng" dirty="0"/>
              <a:t>画面</a:t>
            </a:r>
            <a:endParaRPr kumimoji="1" lang="en-US" altLang="ja-JP" sz="2000" u="sng" dirty="0"/>
          </a:p>
          <a:p>
            <a:pPr marL="0" indent="0">
              <a:lnSpc>
                <a:spcPct val="120000"/>
              </a:lnSpc>
              <a:buNone/>
            </a:pPr>
            <a:r>
              <a:rPr kumimoji="1" lang="ja-JP" altLang="en-US" sz="1800" dirty="0"/>
              <a:t>点検データの確認や編集を行う画面</a:t>
            </a:r>
            <a:endParaRPr kumimoji="1" lang="en-US" altLang="ja-JP" sz="1800" dirty="0"/>
          </a:p>
        </p:txBody>
      </p:sp>
      <p:pic>
        <p:nvPicPr>
          <p:cNvPr id="4" name="図 3">
            <a:extLst>
              <a:ext uri="{FF2B5EF4-FFF2-40B4-BE49-F238E27FC236}">
                <a16:creationId xmlns:a16="http://schemas.microsoft.com/office/drawing/2014/main" id="{87961FC0-790A-B3FC-B36E-B8C76395FF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37453" y="1562722"/>
            <a:ext cx="8891843" cy="5001662"/>
          </a:xfrm>
          <a:prstGeom prst="rect">
            <a:avLst/>
          </a:prstGeom>
          <a:ln>
            <a:solidFill>
              <a:schemeClr val="tx1"/>
            </a:solidFill>
          </a:ln>
        </p:spPr>
      </p:pic>
      <p:sp>
        <p:nvSpPr>
          <p:cNvPr id="6" name="吹き出し: 線 5">
            <a:extLst>
              <a:ext uri="{FF2B5EF4-FFF2-40B4-BE49-F238E27FC236}">
                <a16:creationId xmlns:a16="http://schemas.microsoft.com/office/drawing/2014/main" id="{4E485747-C13C-9EAA-0780-AC4B8A8CC019}"/>
              </a:ext>
            </a:extLst>
          </p:cNvPr>
          <p:cNvSpPr/>
          <p:nvPr/>
        </p:nvSpPr>
        <p:spPr>
          <a:xfrm>
            <a:off x="4808341" y="844601"/>
            <a:ext cx="4343400" cy="562401"/>
          </a:xfrm>
          <a:prstGeom prst="borderCallout1">
            <a:avLst>
              <a:gd name="adj1" fmla="val 101142"/>
              <a:gd name="adj2" fmla="val -180"/>
              <a:gd name="adj3" fmla="val 101752"/>
              <a:gd name="adj4" fmla="val 435"/>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点検総括：従来の様式１に該当する点検総括を表示</a:t>
            </a:r>
            <a:endParaRPr lang="en-US" altLang="ja-JP" sz="1400" b="1" dirty="0">
              <a:solidFill>
                <a:schemeClr val="tx1"/>
              </a:solidFill>
            </a:endParaRPr>
          </a:p>
          <a:p>
            <a:r>
              <a:rPr lang="ja-JP" altLang="en-US" sz="1400" b="1" dirty="0">
                <a:solidFill>
                  <a:schemeClr val="tx1"/>
                </a:solidFill>
              </a:rPr>
              <a:t>　　　　　</a:t>
            </a:r>
            <a:r>
              <a:rPr lang="en-US" altLang="ja-JP" sz="1400" b="1" dirty="0">
                <a:solidFill>
                  <a:schemeClr val="tx1"/>
                </a:solidFill>
              </a:rPr>
              <a:t>※</a:t>
            </a:r>
            <a:r>
              <a:rPr lang="ja-JP" altLang="en-US" sz="1400" b="1" dirty="0">
                <a:solidFill>
                  <a:schemeClr val="tx1"/>
                </a:solidFill>
              </a:rPr>
              <a:t>表は対象の点検項目のみ</a:t>
            </a:r>
            <a:endParaRPr lang="en-US" altLang="ja-JP" sz="1400" b="1" dirty="0">
              <a:solidFill>
                <a:schemeClr val="tx1"/>
              </a:solidFill>
            </a:endParaRPr>
          </a:p>
        </p:txBody>
      </p:sp>
      <p:sp>
        <p:nvSpPr>
          <p:cNvPr id="5" name="吹き出し: 線 4">
            <a:extLst>
              <a:ext uri="{FF2B5EF4-FFF2-40B4-BE49-F238E27FC236}">
                <a16:creationId xmlns:a16="http://schemas.microsoft.com/office/drawing/2014/main" id="{E1C57F12-2753-3FFE-F2B7-04F0908F7E53}"/>
              </a:ext>
            </a:extLst>
          </p:cNvPr>
          <p:cNvSpPr/>
          <p:nvPr/>
        </p:nvSpPr>
        <p:spPr>
          <a:xfrm>
            <a:off x="5507399" y="2305382"/>
            <a:ext cx="3558617" cy="504493"/>
          </a:xfrm>
          <a:prstGeom prst="borderCallout1">
            <a:avLst>
              <a:gd name="adj1" fmla="val 45294"/>
              <a:gd name="adj2" fmla="val 651"/>
              <a:gd name="adj3" fmla="val 57092"/>
              <a:gd name="adj4" fmla="val -37259"/>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総合的な健全度の評価に関するコメント、今回点検のコメントを編集</a:t>
            </a:r>
            <a:endParaRPr kumimoji="1" lang="en-US" altLang="ja-JP" sz="1400" dirty="0">
              <a:solidFill>
                <a:schemeClr val="tx1"/>
              </a:solidFill>
            </a:endParaRPr>
          </a:p>
        </p:txBody>
      </p:sp>
      <p:sp>
        <p:nvSpPr>
          <p:cNvPr id="3" name="吹き出し: 線 2">
            <a:extLst>
              <a:ext uri="{FF2B5EF4-FFF2-40B4-BE49-F238E27FC236}">
                <a16:creationId xmlns:a16="http://schemas.microsoft.com/office/drawing/2014/main" id="{A18CD177-C79E-5551-BBBC-CC773E166AFA}"/>
              </a:ext>
            </a:extLst>
          </p:cNvPr>
          <p:cNvSpPr/>
          <p:nvPr/>
        </p:nvSpPr>
        <p:spPr>
          <a:xfrm>
            <a:off x="465425" y="5166745"/>
            <a:ext cx="3095922" cy="848858"/>
          </a:xfrm>
          <a:prstGeom prst="borderCallout1">
            <a:avLst>
              <a:gd name="adj1" fmla="val -62"/>
              <a:gd name="adj2" fmla="val 50084"/>
              <a:gd name="adj3" fmla="val -33621"/>
              <a:gd name="adj4" fmla="val 61297"/>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掲示板（</a:t>
            </a:r>
            <a:r>
              <a:rPr kumimoji="1" lang="en-US" altLang="ja-JP" sz="1400" dirty="0">
                <a:solidFill>
                  <a:schemeClr val="tx1"/>
                </a:solidFill>
              </a:rPr>
              <a:t>※</a:t>
            </a:r>
            <a:r>
              <a:rPr kumimoji="1" lang="ja-JP" altLang="en-US" sz="1400" dirty="0">
                <a:solidFill>
                  <a:schemeClr val="tx1"/>
                </a:solidFill>
              </a:rPr>
              <a:t>実装中）</a:t>
            </a:r>
            <a:endParaRPr kumimoji="1" lang="en-US" altLang="ja-JP" sz="1400" dirty="0">
              <a:solidFill>
                <a:schemeClr val="tx1"/>
              </a:solidFill>
            </a:endParaRPr>
          </a:p>
          <a:p>
            <a:r>
              <a:rPr lang="en-US" altLang="ja-JP" sz="1400" dirty="0">
                <a:solidFill>
                  <a:schemeClr val="tx1"/>
                </a:solidFill>
              </a:rPr>
              <a:t>UAV</a:t>
            </a:r>
            <a:r>
              <a:rPr lang="ja-JP" altLang="en-US" sz="1400" dirty="0">
                <a:solidFill>
                  <a:schemeClr val="tx1"/>
                </a:solidFill>
              </a:rPr>
              <a:t>写真や補修業務報告書など、</a:t>
            </a:r>
            <a:br>
              <a:rPr lang="en-US" altLang="ja-JP" sz="1400" dirty="0">
                <a:solidFill>
                  <a:schemeClr val="tx1"/>
                </a:solidFill>
              </a:rPr>
            </a:br>
            <a:r>
              <a:rPr lang="ja-JP" altLang="en-US" sz="1400" dirty="0">
                <a:solidFill>
                  <a:schemeClr val="tx1"/>
                </a:solidFill>
              </a:rPr>
              <a:t>自由に記事を立てて登録できるフォーム</a:t>
            </a:r>
            <a:endParaRPr kumimoji="1" lang="en-US" altLang="ja-JP" sz="1400" dirty="0">
              <a:solidFill>
                <a:schemeClr val="tx1"/>
              </a:solidFill>
            </a:endParaRPr>
          </a:p>
        </p:txBody>
      </p:sp>
    </p:spTree>
    <p:extLst>
      <p:ext uri="{BB962C8B-B14F-4D97-AF65-F5344CB8AC3E}">
        <p14:creationId xmlns:p14="http://schemas.microsoft.com/office/powerpoint/2010/main" val="415354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E577E-CBC9-DB8B-4AFE-58DC2DC641C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1FFF8A-EC04-B156-EB28-E850AE82A5B2}"/>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58381768-0D56-D678-4F41-B89C0B5C43BF}"/>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726812BB-3C65-62C1-2FF6-E66A6AC1AE5E}"/>
              </a:ext>
            </a:extLst>
          </p:cNvPr>
          <p:cNvSpPr>
            <a:spLocks noGrp="1"/>
          </p:cNvSpPr>
          <p:nvPr>
            <p:ph type="sldNum" sz="quarter" idx="12"/>
          </p:nvPr>
        </p:nvSpPr>
        <p:spPr/>
        <p:txBody>
          <a:bodyPr/>
          <a:lstStyle/>
          <a:p>
            <a:fld id="{74251A75-00F0-4978-89AA-772CC97475EB}" type="slidenum">
              <a:rPr lang="ja-JP" altLang="en-US" smtClean="0"/>
              <a:pPr/>
              <a:t>15</a:t>
            </a:fld>
            <a:endParaRPr lang="ja-JP" altLang="en-US"/>
          </a:p>
        </p:txBody>
      </p:sp>
      <p:sp>
        <p:nvSpPr>
          <p:cNvPr id="12" name="コンテンツ プレースホルダー 2">
            <a:extLst>
              <a:ext uri="{FF2B5EF4-FFF2-40B4-BE49-F238E27FC236}">
                <a16:creationId xmlns:a16="http://schemas.microsoft.com/office/drawing/2014/main" id="{6F45A84A-774C-190E-1459-0E8699D3EB34}"/>
              </a:ext>
            </a:extLst>
          </p:cNvPr>
          <p:cNvSpPr>
            <a:spLocks noGrp="1"/>
          </p:cNvSpPr>
          <p:nvPr>
            <p:ph idx="1"/>
          </p:nvPr>
        </p:nvSpPr>
        <p:spPr>
          <a:xfrm>
            <a:off x="174170" y="669559"/>
            <a:ext cx="8891847" cy="4921615"/>
          </a:xfrm>
        </p:spPr>
        <p:txBody>
          <a:bodyPr>
            <a:normAutofit/>
          </a:bodyPr>
          <a:lstStyle/>
          <a:p>
            <a:pPr marL="0" indent="0">
              <a:lnSpc>
                <a:spcPct val="120000"/>
              </a:lnSpc>
              <a:buNone/>
            </a:pPr>
            <a:r>
              <a:rPr lang="ja-JP" altLang="en-US" sz="2000" u="sng" dirty="0"/>
              <a:t>点検詳細</a:t>
            </a:r>
            <a:r>
              <a:rPr kumimoji="1" lang="ja-JP" altLang="en-US" sz="2000" u="sng" dirty="0"/>
              <a:t>画面</a:t>
            </a:r>
            <a:endParaRPr kumimoji="1" lang="en-US" altLang="ja-JP" sz="2000" u="sng" dirty="0"/>
          </a:p>
          <a:p>
            <a:pPr marL="0" indent="0">
              <a:lnSpc>
                <a:spcPct val="120000"/>
              </a:lnSpc>
              <a:buNone/>
            </a:pPr>
            <a:r>
              <a:rPr kumimoji="1" lang="ja-JP" altLang="en-US" sz="1800" dirty="0"/>
              <a:t>点検データの確認や編集を行う画面</a:t>
            </a:r>
            <a:endParaRPr kumimoji="1" lang="en-US" altLang="ja-JP" sz="1800" dirty="0"/>
          </a:p>
        </p:txBody>
      </p:sp>
      <p:pic>
        <p:nvPicPr>
          <p:cNvPr id="4" name="図 3">
            <a:extLst>
              <a:ext uri="{FF2B5EF4-FFF2-40B4-BE49-F238E27FC236}">
                <a16:creationId xmlns:a16="http://schemas.microsoft.com/office/drawing/2014/main" id="{D9506D44-72F1-9CE3-B16D-89F987FB9C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37453" y="1562722"/>
            <a:ext cx="8891843" cy="5001661"/>
          </a:xfrm>
          <a:prstGeom prst="rect">
            <a:avLst/>
          </a:prstGeom>
          <a:ln>
            <a:solidFill>
              <a:schemeClr val="tx1"/>
            </a:solidFill>
          </a:ln>
        </p:spPr>
      </p:pic>
      <p:sp>
        <p:nvSpPr>
          <p:cNvPr id="6" name="吹き出し: 線 5">
            <a:extLst>
              <a:ext uri="{FF2B5EF4-FFF2-40B4-BE49-F238E27FC236}">
                <a16:creationId xmlns:a16="http://schemas.microsoft.com/office/drawing/2014/main" id="{BA96BC0E-DE9F-C59F-9EBF-5AE7490B0BFB}"/>
              </a:ext>
            </a:extLst>
          </p:cNvPr>
          <p:cNvSpPr/>
          <p:nvPr/>
        </p:nvSpPr>
        <p:spPr>
          <a:xfrm>
            <a:off x="4620093" y="838200"/>
            <a:ext cx="5771727" cy="483619"/>
          </a:xfrm>
          <a:prstGeom prst="borderCallout1">
            <a:avLst>
              <a:gd name="adj1" fmla="val 101142"/>
              <a:gd name="adj2" fmla="val -180"/>
              <a:gd name="adj3" fmla="val 101752"/>
              <a:gd name="adj4" fmla="val 435"/>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進行性確認：従来の様式４に該当する、前回点検との写真比較を表示</a:t>
            </a:r>
            <a:endParaRPr lang="en-US" altLang="ja-JP" sz="1400" b="1" dirty="0">
              <a:solidFill>
                <a:schemeClr val="tx1"/>
              </a:solidFill>
            </a:endParaRPr>
          </a:p>
          <a:p>
            <a:r>
              <a:rPr lang="ja-JP" altLang="en-US" sz="1400" b="1" dirty="0">
                <a:solidFill>
                  <a:schemeClr val="tx1"/>
                </a:solidFill>
              </a:rPr>
              <a:t>全写真を表示し、条件で絞込みができる仕様とする</a:t>
            </a:r>
            <a:endParaRPr lang="en-US" altLang="ja-JP" sz="1400" b="1" dirty="0">
              <a:solidFill>
                <a:schemeClr val="tx1"/>
              </a:solidFill>
            </a:endParaRPr>
          </a:p>
        </p:txBody>
      </p:sp>
      <p:sp>
        <p:nvSpPr>
          <p:cNvPr id="5" name="吹き出し: 線 4">
            <a:extLst>
              <a:ext uri="{FF2B5EF4-FFF2-40B4-BE49-F238E27FC236}">
                <a16:creationId xmlns:a16="http://schemas.microsoft.com/office/drawing/2014/main" id="{0B2723E0-0B9E-1C37-D255-59E10C907FCD}"/>
              </a:ext>
            </a:extLst>
          </p:cNvPr>
          <p:cNvSpPr/>
          <p:nvPr/>
        </p:nvSpPr>
        <p:spPr>
          <a:xfrm>
            <a:off x="4530195" y="2044660"/>
            <a:ext cx="5694001" cy="504493"/>
          </a:xfrm>
          <a:prstGeom prst="borderCallout1">
            <a:avLst>
              <a:gd name="adj1" fmla="val 45294"/>
              <a:gd name="adj2" fmla="val 651"/>
              <a:gd name="adj3" fmla="val 96741"/>
              <a:gd name="adj4" fmla="val -581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ja-JP" altLang="en-US" sz="1400" dirty="0">
                <a:solidFill>
                  <a:schemeClr val="tx1"/>
                </a:solidFill>
              </a:rPr>
              <a:t>前回コメント、今回コメント、経年変化に対するコメントを編集</a:t>
            </a:r>
            <a:endParaRPr lang="en-US" altLang="ja-JP" sz="1400" dirty="0">
              <a:solidFill>
                <a:schemeClr val="tx1"/>
              </a:solidFill>
            </a:endParaRPr>
          </a:p>
          <a:p>
            <a:pPr marL="285750" indent="-285750">
              <a:buFont typeface="Arial" panose="020B0604020202020204" pitchFamily="34" charset="0"/>
              <a:buChar char="•"/>
            </a:pPr>
            <a:r>
              <a:rPr kumimoji="1" lang="ja-JP" altLang="en-US" sz="1400" dirty="0">
                <a:solidFill>
                  <a:schemeClr val="tx1"/>
                </a:solidFill>
              </a:rPr>
              <a:t>今回写真</a:t>
            </a:r>
            <a:r>
              <a:rPr lang="ja-JP" altLang="en-US" sz="1400" dirty="0">
                <a:solidFill>
                  <a:schemeClr val="tx1"/>
                </a:solidFill>
              </a:rPr>
              <a:t>を差替え</a:t>
            </a:r>
            <a:endParaRPr kumimoji="1" lang="en-US" altLang="ja-JP" sz="1400" dirty="0">
              <a:solidFill>
                <a:schemeClr val="tx1"/>
              </a:solidFill>
            </a:endParaRPr>
          </a:p>
        </p:txBody>
      </p:sp>
    </p:spTree>
    <p:extLst>
      <p:ext uri="{BB962C8B-B14F-4D97-AF65-F5344CB8AC3E}">
        <p14:creationId xmlns:p14="http://schemas.microsoft.com/office/powerpoint/2010/main" val="160884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AF4A8-A12E-9ABF-63A8-3DBF0225B27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E328ECC-3B2C-2F03-8604-76636C0CD569}"/>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991200A3-A04D-3064-387F-40347CE4CEF5}"/>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5E0C5FE9-B959-B6C6-7A43-BA4092266601}"/>
              </a:ext>
            </a:extLst>
          </p:cNvPr>
          <p:cNvSpPr>
            <a:spLocks noGrp="1"/>
          </p:cNvSpPr>
          <p:nvPr>
            <p:ph type="sldNum" sz="quarter" idx="12"/>
          </p:nvPr>
        </p:nvSpPr>
        <p:spPr/>
        <p:txBody>
          <a:bodyPr/>
          <a:lstStyle/>
          <a:p>
            <a:fld id="{74251A75-00F0-4978-89AA-772CC97475EB}" type="slidenum">
              <a:rPr lang="ja-JP" altLang="en-US" smtClean="0"/>
              <a:pPr/>
              <a:t>16</a:t>
            </a:fld>
            <a:endParaRPr lang="ja-JP" altLang="en-US"/>
          </a:p>
        </p:txBody>
      </p:sp>
      <p:sp>
        <p:nvSpPr>
          <p:cNvPr id="12" name="コンテンツ プレースホルダー 2">
            <a:extLst>
              <a:ext uri="{FF2B5EF4-FFF2-40B4-BE49-F238E27FC236}">
                <a16:creationId xmlns:a16="http://schemas.microsoft.com/office/drawing/2014/main" id="{0428B12B-8842-A6EF-4CD0-DBB054C2B5DA}"/>
              </a:ext>
            </a:extLst>
          </p:cNvPr>
          <p:cNvSpPr>
            <a:spLocks noGrp="1"/>
          </p:cNvSpPr>
          <p:nvPr>
            <p:ph idx="1"/>
          </p:nvPr>
        </p:nvSpPr>
        <p:spPr>
          <a:xfrm>
            <a:off x="174170" y="669559"/>
            <a:ext cx="8891847" cy="4921615"/>
          </a:xfrm>
        </p:spPr>
        <p:txBody>
          <a:bodyPr>
            <a:normAutofit/>
          </a:bodyPr>
          <a:lstStyle/>
          <a:p>
            <a:pPr marL="0" indent="0">
              <a:lnSpc>
                <a:spcPct val="120000"/>
              </a:lnSpc>
              <a:buNone/>
            </a:pPr>
            <a:r>
              <a:rPr lang="ja-JP" altLang="en-US" sz="2000" u="sng" dirty="0"/>
              <a:t>点検詳細</a:t>
            </a:r>
            <a:r>
              <a:rPr kumimoji="1" lang="ja-JP" altLang="en-US" sz="2000" u="sng" dirty="0"/>
              <a:t>画面</a:t>
            </a:r>
            <a:endParaRPr kumimoji="1" lang="en-US" altLang="ja-JP" sz="2000" u="sng" dirty="0"/>
          </a:p>
          <a:p>
            <a:pPr marL="0" indent="0">
              <a:lnSpc>
                <a:spcPct val="120000"/>
              </a:lnSpc>
              <a:buNone/>
            </a:pPr>
            <a:r>
              <a:rPr kumimoji="1" lang="ja-JP" altLang="en-US" sz="1800" dirty="0"/>
              <a:t>点検データの確認や編集を行う画面</a:t>
            </a:r>
            <a:endParaRPr kumimoji="1" lang="en-US" altLang="ja-JP" sz="1800" dirty="0"/>
          </a:p>
        </p:txBody>
      </p:sp>
      <p:pic>
        <p:nvPicPr>
          <p:cNvPr id="4" name="図 3">
            <a:extLst>
              <a:ext uri="{FF2B5EF4-FFF2-40B4-BE49-F238E27FC236}">
                <a16:creationId xmlns:a16="http://schemas.microsoft.com/office/drawing/2014/main" id="{432808B0-C1DE-AFA5-41AD-502E8C2C31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66083" y="1562722"/>
            <a:ext cx="6539717" cy="3702433"/>
          </a:xfrm>
          <a:prstGeom prst="rect">
            <a:avLst/>
          </a:prstGeom>
          <a:ln>
            <a:solidFill>
              <a:schemeClr val="tx1"/>
            </a:solidFill>
          </a:ln>
        </p:spPr>
      </p:pic>
      <p:sp>
        <p:nvSpPr>
          <p:cNvPr id="6" name="吹き出し: 線 5">
            <a:extLst>
              <a:ext uri="{FF2B5EF4-FFF2-40B4-BE49-F238E27FC236}">
                <a16:creationId xmlns:a16="http://schemas.microsoft.com/office/drawing/2014/main" id="{FA606980-2A99-1ED9-E1A3-B79C5843586F}"/>
              </a:ext>
            </a:extLst>
          </p:cNvPr>
          <p:cNvSpPr/>
          <p:nvPr/>
        </p:nvSpPr>
        <p:spPr>
          <a:xfrm>
            <a:off x="4648200" y="966218"/>
            <a:ext cx="7369630" cy="365125"/>
          </a:xfrm>
          <a:prstGeom prst="borderCallout1">
            <a:avLst>
              <a:gd name="adj1" fmla="val 101142"/>
              <a:gd name="adj2" fmla="val -180"/>
              <a:gd name="adj3" fmla="val 101752"/>
              <a:gd name="adj4" fmla="val 435"/>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平面図（標準）：地理院地図の基盤に、背景図・補助図面および写真番号が重なった地図</a:t>
            </a:r>
            <a:endParaRPr lang="en-US" altLang="ja-JP" sz="1400" b="1" dirty="0">
              <a:solidFill>
                <a:schemeClr val="tx1"/>
              </a:solidFill>
            </a:endParaRPr>
          </a:p>
        </p:txBody>
      </p:sp>
      <p:sp>
        <p:nvSpPr>
          <p:cNvPr id="5" name="吹き出し: 線 4">
            <a:extLst>
              <a:ext uri="{FF2B5EF4-FFF2-40B4-BE49-F238E27FC236}">
                <a16:creationId xmlns:a16="http://schemas.microsoft.com/office/drawing/2014/main" id="{CFC3D85C-52FC-2FA3-C2BC-C74313151F54}"/>
              </a:ext>
            </a:extLst>
          </p:cNvPr>
          <p:cNvSpPr/>
          <p:nvPr/>
        </p:nvSpPr>
        <p:spPr>
          <a:xfrm>
            <a:off x="3584815" y="1725635"/>
            <a:ext cx="5694001" cy="504493"/>
          </a:xfrm>
          <a:prstGeom prst="borderCallout1">
            <a:avLst>
              <a:gd name="adj1" fmla="val 101935"/>
              <a:gd name="adj2" fmla="val 9517"/>
              <a:gd name="adj3" fmla="val 159046"/>
              <a:gd name="adj4" fmla="val 3223"/>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右上の「編集」をクリックすると、背景図面または補助図面の登録、</a:t>
            </a:r>
            <a:endParaRPr lang="en-US" altLang="ja-JP" sz="1400" dirty="0">
              <a:solidFill>
                <a:schemeClr val="tx1"/>
              </a:solidFill>
            </a:endParaRPr>
          </a:p>
          <a:p>
            <a:r>
              <a:rPr lang="ja-JP" altLang="en-US" sz="1400" dirty="0">
                <a:solidFill>
                  <a:schemeClr val="tx1"/>
                </a:solidFill>
              </a:rPr>
              <a:t>新規写真箇所の追加、任意の図形描画を行う編集ツールを表示</a:t>
            </a:r>
            <a:endParaRPr lang="en-US" altLang="ja-JP" sz="1400" dirty="0">
              <a:solidFill>
                <a:schemeClr val="tx1"/>
              </a:solidFill>
            </a:endParaRPr>
          </a:p>
        </p:txBody>
      </p:sp>
      <p:pic>
        <p:nvPicPr>
          <p:cNvPr id="7" name="図 6">
            <a:extLst>
              <a:ext uri="{FF2B5EF4-FFF2-40B4-BE49-F238E27FC236}">
                <a16:creationId xmlns:a16="http://schemas.microsoft.com/office/drawing/2014/main" id="{DB1069F2-D0AA-2B5A-C6C2-40153C2755BA}"/>
              </a:ext>
            </a:extLst>
          </p:cNvPr>
          <p:cNvPicPr>
            <a:picLocks noChangeAspect="1"/>
          </p:cNvPicPr>
          <p:nvPr/>
        </p:nvPicPr>
        <p:blipFill>
          <a:blip r:embed="rId4"/>
          <a:srcRect l="31556"/>
          <a:stretch/>
        </p:blipFill>
        <p:spPr>
          <a:xfrm>
            <a:off x="7257143" y="2817815"/>
            <a:ext cx="4630057" cy="3641403"/>
          </a:xfrm>
          <a:prstGeom prst="rect">
            <a:avLst/>
          </a:prstGeom>
        </p:spPr>
      </p:pic>
      <p:pic>
        <p:nvPicPr>
          <p:cNvPr id="11" name="図 10">
            <a:extLst>
              <a:ext uri="{FF2B5EF4-FFF2-40B4-BE49-F238E27FC236}">
                <a16:creationId xmlns:a16="http://schemas.microsoft.com/office/drawing/2014/main" id="{43F45997-D79F-3560-F8DB-5CB254209373}"/>
              </a:ext>
            </a:extLst>
          </p:cNvPr>
          <p:cNvPicPr>
            <a:picLocks noChangeAspect="1"/>
          </p:cNvPicPr>
          <p:nvPr/>
        </p:nvPicPr>
        <p:blipFill>
          <a:blip r:embed="rId5"/>
          <a:stretch>
            <a:fillRect/>
          </a:stretch>
        </p:blipFill>
        <p:spPr>
          <a:xfrm>
            <a:off x="4837814" y="2461507"/>
            <a:ext cx="2354015" cy="2617414"/>
          </a:xfrm>
          <a:prstGeom prst="rect">
            <a:avLst/>
          </a:prstGeom>
        </p:spPr>
      </p:pic>
      <p:sp>
        <p:nvSpPr>
          <p:cNvPr id="13" name="吹き出し: 線 12">
            <a:extLst>
              <a:ext uri="{FF2B5EF4-FFF2-40B4-BE49-F238E27FC236}">
                <a16:creationId xmlns:a16="http://schemas.microsoft.com/office/drawing/2014/main" id="{7EF1B2CD-1BE4-B746-FF5A-70BB2898C927}"/>
              </a:ext>
            </a:extLst>
          </p:cNvPr>
          <p:cNvSpPr/>
          <p:nvPr/>
        </p:nvSpPr>
        <p:spPr>
          <a:xfrm>
            <a:off x="9066017" y="2565568"/>
            <a:ext cx="2356413" cy="504493"/>
          </a:xfrm>
          <a:prstGeom prst="borderCallout1">
            <a:avLst>
              <a:gd name="adj1" fmla="val 101935"/>
              <a:gd name="adj2" fmla="val 9517"/>
              <a:gd name="adj3" fmla="val 313864"/>
              <a:gd name="adj4" fmla="val -34313"/>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位置クリックで点検情報を表示可能</a:t>
            </a:r>
            <a:endParaRPr lang="en-US" altLang="ja-JP" sz="1400" dirty="0">
              <a:solidFill>
                <a:schemeClr val="tx1"/>
              </a:solidFill>
            </a:endParaRPr>
          </a:p>
        </p:txBody>
      </p:sp>
    </p:spTree>
    <p:extLst>
      <p:ext uri="{BB962C8B-B14F-4D97-AF65-F5344CB8AC3E}">
        <p14:creationId xmlns:p14="http://schemas.microsoft.com/office/powerpoint/2010/main" val="3554823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F5707-2B3B-6357-2A5F-83F0FBADDC1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2FD6015-D53A-DB89-B4E4-8A67CE48BCEC}"/>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66E6CD5D-A1C1-A0B8-D45C-7289ADF1921A}"/>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67B9CFC0-E9A0-BD9C-FF5E-F0E6DD8CBCA9}"/>
              </a:ext>
            </a:extLst>
          </p:cNvPr>
          <p:cNvSpPr>
            <a:spLocks noGrp="1"/>
          </p:cNvSpPr>
          <p:nvPr>
            <p:ph type="sldNum" sz="quarter" idx="12"/>
          </p:nvPr>
        </p:nvSpPr>
        <p:spPr/>
        <p:txBody>
          <a:bodyPr/>
          <a:lstStyle/>
          <a:p>
            <a:fld id="{74251A75-00F0-4978-89AA-772CC97475EB}" type="slidenum">
              <a:rPr lang="ja-JP" altLang="en-US" smtClean="0"/>
              <a:pPr/>
              <a:t>17</a:t>
            </a:fld>
            <a:endParaRPr lang="ja-JP" altLang="en-US"/>
          </a:p>
        </p:txBody>
      </p:sp>
      <p:sp>
        <p:nvSpPr>
          <p:cNvPr id="12" name="コンテンツ プレースホルダー 2">
            <a:extLst>
              <a:ext uri="{FF2B5EF4-FFF2-40B4-BE49-F238E27FC236}">
                <a16:creationId xmlns:a16="http://schemas.microsoft.com/office/drawing/2014/main" id="{67C2EE1C-22F0-A3F0-DE16-323CC8AB31D6}"/>
              </a:ext>
            </a:extLst>
          </p:cNvPr>
          <p:cNvSpPr>
            <a:spLocks noGrp="1"/>
          </p:cNvSpPr>
          <p:nvPr>
            <p:ph idx="1"/>
          </p:nvPr>
        </p:nvSpPr>
        <p:spPr>
          <a:xfrm>
            <a:off x="174170" y="669559"/>
            <a:ext cx="8891847" cy="4921615"/>
          </a:xfrm>
        </p:spPr>
        <p:txBody>
          <a:bodyPr>
            <a:normAutofit/>
          </a:bodyPr>
          <a:lstStyle/>
          <a:p>
            <a:pPr marL="0" indent="0">
              <a:lnSpc>
                <a:spcPct val="120000"/>
              </a:lnSpc>
              <a:buNone/>
            </a:pPr>
            <a:r>
              <a:rPr lang="ja-JP" altLang="en-US" sz="2000" u="sng" dirty="0"/>
              <a:t>点検詳細</a:t>
            </a:r>
            <a:r>
              <a:rPr kumimoji="1" lang="ja-JP" altLang="en-US" sz="2000" u="sng" dirty="0"/>
              <a:t>画面</a:t>
            </a:r>
            <a:endParaRPr kumimoji="1" lang="en-US" altLang="ja-JP" sz="2000" u="sng" dirty="0"/>
          </a:p>
          <a:p>
            <a:pPr marL="0" indent="0">
              <a:lnSpc>
                <a:spcPct val="120000"/>
              </a:lnSpc>
              <a:buNone/>
            </a:pPr>
            <a:r>
              <a:rPr kumimoji="1" lang="ja-JP" altLang="en-US" sz="1800" dirty="0"/>
              <a:t>点検データの確認や編集を行う画面</a:t>
            </a:r>
            <a:endParaRPr kumimoji="1" lang="en-US" altLang="ja-JP" sz="1800" dirty="0"/>
          </a:p>
        </p:txBody>
      </p:sp>
      <p:pic>
        <p:nvPicPr>
          <p:cNvPr id="4" name="図 3">
            <a:extLst>
              <a:ext uri="{FF2B5EF4-FFF2-40B4-BE49-F238E27FC236}">
                <a16:creationId xmlns:a16="http://schemas.microsoft.com/office/drawing/2014/main" id="{48AF4A4A-61B1-1123-71CE-00F3BF5D93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66083" y="1578826"/>
            <a:ext cx="8834582" cy="4969452"/>
          </a:xfrm>
          <a:prstGeom prst="rect">
            <a:avLst/>
          </a:prstGeom>
          <a:ln>
            <a:solidFill>
              <a:schemeClr val="tx1"/>
            </a:solidFill>
          </a:ln>
        </p:spPr>
      </p:pic>
      <p:sp>
        <p:nvSpPr>
          <p:cNvPr id="6" name="吹き出し: 線 5">
            <a:extLst>
              <a:ext uri="{FF2B5EF4-FFF2-40B4-BE49-F238E27FC236}">
                <a16:creationId xmlns:a16="http://schemas.microsoft.com/office/drawing/2014/main" id="{6574F031-3653-B8EC-280D-E5409213F2A6}"/>
              </a:ext>
            </a:extLst>
          </p:cNvPr>
          <p:cNvSpPr/>
          <p:nvPr/>
        </p:nvSpPr>
        <p:spPr>
          <a:xfrm>
            <a:off x="4648200" y="966219"/>
            <a:ext cx="6825114" cy="300608"/>
          </a:xfrm>
          <a:prstGeom prst="borderCallout1">
            <a:avLst>
              <a:gd name="adj1" fmla="val 101142"/>
              <a:gd name="adj2" fmla="val -180"/>
              <a:gd name="adj3" fmla="val 101752"/>
              <a:gd name="adj4" fmla="val 435"/>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補助図面：任意の画像を、写真箇所のプロットやスケッチの下絵として使用できる</a:t>
            </a:r>
            <a:endParaRPr lang="en-US" altLang="ja-JP" sz="1400" b="1" dirty="0">
              <a:solidFill>
                <a:schemeClr val="tx1"/>
              </a:solidFill>
            </a:endParaRPr>
          </a:p>
        </p:txBody>
      </p:sp>
    </p:spTree>
    <p:extLst>
      <p:ext uri="{BB962C8B-B14F-4D97-AF65-F5344CB8AC3E}">
        <p14:creationId xmlns:p14="http://schemas.microsoft.com/office/powerpoint/2010/main" val="1148472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E42C5-890C-97B6-2A62-29C10E4CA22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7EC2A4B-D0EB-EA0D-4B2C-4EB35B06EEBA}"/>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B2F16B6C-F413-0855-E1C8-178459E60AE7}"/>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B69018F9-BCA9-F4C2-1E9E-A7A86EAE878A}"/>
              </a:ext>
            </a:extLst>
          </p:cNvPr>
          <p:cNvSpPr>
            <a:spLocks noGrp="1"/>
          </p:cNvSpPr>
          <p:nvPr>
            <p:ph type="sldNum" sz="quarter" idx="12"/>
          </p:nvPr>
        </p:nvSpPr>
        <p:spPr/>
        <p:txBody>
          <a:bodyPr/>
          <a:lstStyle/>
          <a:p>
            <a:fld id="{74251A75-00F0-4978-89AA-772CC97475EB}" type="slidenum">
              <a:rPr lang="ja-JP" altLang="en-US" smtClean="0"/>
              <a:pPr/>
              <a:t>18</a:t>
            </a:fld>
            <a:endParaRPr lang="ja-JP" altLang="en-US"/>
          </a:p>
        </p:txBody>
      </p:sp>
      <p:sp>
        <p:nvSpPr>
          <p:cNvPr id="12" name="コンテンツ プレースホルダー 2">
            <a:extLst>
              <a:ext uri="{FF2B5EF4-FFF2-40B4-BE49-F238E27FC236}">
                <a16:creationId xmlns:a16="http://schemas.microsoft.com/office/drawing/2014/main" id="{A20CA6A0-E667-F7C9-2E2A-BEE698BB2CFB}"/>
              </a:ext>
            </a:extLst>
          </p:cNvPr>
          <p:cNvSpPr>
            <a:spLocks noGrp="1"/>
          </p:cNvSpPr>
          <p:nvPr>
            <p:ph idx="1"/>
          </p:nvPr>
        </p:nvSpPr>
        <p:spPr>
          <a:xfrm>
            <a:off x="174170" y="669560"/>
            <a:ext cx="8331655" cy="1340216"/>
          </a:xfrm>
        </p:spPr>
        <p:txBody>
          <a:bodyPr>
            <a:normAutofit/>
          </a:bodyPr>
          <a:lstStyle/>
          <a:p>
            <a:pPr marL="0" indent="0">
              <a:lnSpc>
                <a:spcPct val="120000"/>
              </a:lnSpc>
              <a:buNone/>
            </a:pPr>
            <a:r>
              <a:rPr lang="ja-JP" altLang="en-US" sz="2000" u="sng" dirty="0"/>
              <a:t>掲示板</a:t>
            </a:r>
            <a:endParaRPr kumimoji="1" lang="en-US" altLang="ja-JP" sz="2000" u="sng" dirty="0"/>
          </a:p>
          <a:p>
            <a:pPr marL="0" indent="0">
              <a:lnSpc>
                <a:spcPct val="120000"/>
              </a:lnSpc>
              <a:buNone/>
            </a:pPr>
            <a:r>
              <a:rPr kumimoji="1" lang="ja-JP" altLang="en-US" sz="1800" dirty="0"/>
              <a:t>点検データ以外の</a:t>
            </a:r>
            <a:r>
              <a:rPr kumimoji="1" lang="en-US" altLang="ja-JP" sz="1800" dirty="0"/>
              <a:t>UAV</a:t>
            </a:r>
            <a:r>
              <a:rPr kumimoji="1" lang="ja-JP" altLang="en-US" sz="1800" dirty="0"/>
              <a:t>データ、修補記録などを登録可能な画面（運用ルールを設定する必要あり）</a:t>
            </a:r>
            <a:endParaRPr kumimoji="1" lang="en-US" altLang="ja-JP" sz="1800" dirty="0"/>
          </a:p>
        </p:txBody>
      </p:sp>
      <p:pic>
        <p:nvPicPr>
          <p:cNvPr id="3" name="図 2">
            <a:extLst>
              <a:ext uri="{FF2B5EF4-FFF2-40B4-BE49-F238E27FC236}">
                <a16:creationId xmlns:a16="http://schemas.microsoft.com/office/drawing/2014/main" id="{9D3937C8-C339-88C7-A40F-7B3832756987}"/>
              </a:ext>
            </a:extLst>
          </p:cNvPr>
          <p:cNvPicPr>
            <a:picLocks noChangeAspect="1"/>
          </p:cNvPicPr>
          <p:nvPr/>
        </p:nvPicPr>
        <p:blipFill>
          <a:blip r:embed="rId3"/>
          <a:srcRect r="28390" b="21060"/>
          <a:stretch/>
        </p:blipFill>
        <p:spPr>
          <a:xfrm>
            <a:off x="1496937" y="2009776"/>
            <a:ext cx="6853951" cy="4250019"/>
          </a:xfrm>
          <a:prstGeom prst="rect">
            <a:avLst/>
          </a:prstGeom>
        </p:spPr>
      </p:pic>
      <p:sp>
        <p:nvSpPr>
          <p:cNvPr id="5" name="吹き出し: 線 4">
            <a:extLst>
              <a:ext uri="{FF2B5EF4-FFF2-40B4-BE49-F238E27FC236}">
                <a16:creationId xmlns:a16="http://schemas.microsoft.com/office/drawing/2014/main" id="{A7A12789-5256-0C33-6B75-BF835E31D635}"/>
              </a:ext>
            </a:extLst>
          </p:cNvPr>
          <p:cNvSpPr/>
          <p:nvPr/>
        </p:nvSpPr>
        <p:spPr>
          <a:xfrm>
            <a:off x="8864438" y="2466976"/>
            <a:ext cx="2975137" cy="1466518"/>
          </a:xfrm>
          <a:prstGeom prst="borderCallout1">
            <a:avLst>
              <a:gd name="adj1" fmla="val 50958"/>
              <a:gd name="adj2" fmla="val -4631"/>
              <a:gd name="adj3" fmla="val 14392"/>
              <a:gd name="adj4" fmla="val -54928"/>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記事追加ボダンで</a:t>
            </a:r>
            <a:endParaRPr lang="en-US" altLang="ja-JP" sz="1400" dirty="0">
              <a:solidFill>
                <a:schemeClr val="tx1"/>
              </a:solidFill>
            </a:endParaRPr>
          </a:p>
          <a:p>
            <a:r>
              <a:rPr lang="ja-JP" altLang="en-US" sz="1400" dirty="0">
                <a:solidFill>
                  <a:schemeClr val="tx1"/>
                </a:solidFill>
              </a:rPr>
              <a:t>新規記事作成、ファイル登録</a:t>
            </a:r>
            <a:endParaRPr lang="en-US" altLang="ja-JP" sz="1400" dirty="0">
              <a:solidFill>
                <a:schemeClr val="tx1"/>
              </a:solidFill>
            </a:endParaRPr>
          </a:p>
          <a:p>
            <a:r>
              <a:rPr lang="ja-JP" altLang="en-US" sz="1400" dirty="0">
                <a:solidFill>
                  <a:schemeClr val="tx1"/>
                </a:solidFill>
              </a:rPr>
              <a:t>が可能</a:t>
            </a:r>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ファイル数、容量制限は無し</a:t>
            </a:r>
            <a:endParaRPr lang="en-US" altLang="ja-JP" sz="1400" dirty="0">
              <a:solidFill>
                <a:schemeClr val="tx1"/>
              </a:solidFill>
            </a:endParaRPr>
          </a:p>
        </p:txBody>
      </p:sp>
      <p:pic>
        <p:nvPicPr>
          <p:cNvPr id="8" name="図 7">
            <a:extLst>
              <a:ext uri="{FF2B5EF4-FFF2-40B4-BE49-F238E27FC236}">
                <a16:creationId xmlns:a16="http://schemas.microsoft.com/office/drawing/2014/main" id="{7E7FAC37-695E-ADE6-5A20-D50F3753F426}"/>
              </a:ext>
            </a:extLst>
          </p:cNvPr>
          <p:cNvPicPr>
            <a:picLocks noChangeAspect="1"/>
          </p:cNvPicPr>
          <p:nvPr/>
        </p:nvPicPr>
        <p:blipFill>
          <a:blip r:embed="rId4"/>
          <a:stretch>
            <a:fillRect/>
          </a:stretch>
        </p:blipFill>
        <p:spPr>
          <a:xfrm>
            <a:off x="6848306" y="2466976"/>
            <a:ext cx="1143169" cy="355553"/>
          </a:xfrm>
          <a:prstGeom prst="rect">
            <a:avLst/>
          </a:prstGeom>
        </p:spPr>
      </p:pic>
    </p:spTree>
    <p:extLst>
      <p:ext uri="{BB962C8B-B14F-4D97-AF65-F5344CB8AC3E}">
        <p14:creationId xmlns:p14="http://schemas.microsoft.com/office/powerpoint/2010/main" val="881740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6DB3D-9C17-377B-043E-27E5BF497871}"/>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44860E71-4741-6FAD-2A00-A1A9374C5D82}"/>
              </a:ext>
            </a:extLst>
          </p:cNvPr>
          <p:cNvSpPr>
            <a:spLocks noGrp="1"/>
          </p:cNvSpPr>
          <p:nvPr>
            <p:ph type="sldNum" sz="quarter" idx="12"/>
          </p:nvPr>
        </p:nvSpPr>
        <p:spPr/>
        <p:txBody>
          <a:bodyPr/>
          <a:lstStyle/>
          <a:p>
            <a:fld id="{74251A75-00F0-4978-89AA-772CC97475EB}" type="slidenum">
              <a:rPr lang="ja-JP" altLang="en-US" smtClean="0"/>
              <a:pPr/>
              <a:t>19</a:t>
            </a:fld>
            <a:endParaRPr lang="ja-JP" altLang="en-US"/>
          </a:p>
        </p:txBody>
      </p:sp>
      <p:sp>
        <p:nvSpPr>
          <p:cNvPr id="4" name="タイトル 3">
            <a:extLst>
              <a:ext uri="{FF2B5EF4-FFF2-40B4-BE49-F238E27FC236}">
                <a16:creationId xmlns:a16="http://schemas.microsoft.com/office/drawing/2014/main" id="{E2A75499-B2A3-3445-E64C-6696E3D439FE}"/>
              </a:ext>
            </a:extLst>
          </p:cNvPr>
          <p:cNvSpPr>
            <a:spLocks noGrp="1"/>
          </p:cNvSpPr>
          <p:nvPr>
            <p:ph type="title"/>
          </p:nvPr>
        </p:nvSpPr>
        <p:spPr>
          <a:xfrm>
            <a:off x="0" y="3147799"/>
            <a:ext cx="12191999" cy="562401"/>
          </a:xfrm>
        </p:spPr>
        <p:txBody>
          <a:bodyPr/>
          <a:lstStyle/>
          <a:p>
            <a:pPr algn="ctr"/>
            <a:r>
              <a:rPr lang="ja-JP" altLang="en-US" dirty="0"/>
              <a:t>基本的な操作手順（事前準備）</a:t>
            </a:r>
          </a:p>
        </p:txBody>
      </p:sp>
    </p:spTree>
    <p:extLst>
      <p:ext uri="{BB962C8B-B14F-4D97-AF65-F5344CB8AC3E}">
        <p14:creationId xmlns:p14="http://schemas.microsoft.com/office/powerpoint/2010/main" val="2401548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CCEE-10C1-50AD-C957-D74C634207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43E512-4652-02A0-6566-86985966090D}"/>
              </a:ext>
            </a:extLst>
          </p:cNvPr>
          <p:cNvSpPr>
            <a:spLocks noGrp="1"/>
          </p:cNvSpPr>
          <p:nvPr>
            <p:ph type="title"/>
          </p:nvPr>
        </p:nvSpPr>
        <p:spPr/>
        <p:txBody>
          <a:bodyPr/>
          <a:lstStyle/>
          <a:p>
            <a:r>
              <a:rPr kumimoji="1" lang="ja-JP" altLang="en-US" sz="2400" dirty="0"/>
              <a:t>　目次</a:t>
            </a:r>
          </a:p>
        </p:txBody>
      </p:sp>
      <p:sp>
        <p:nvSpPr>
          <p:cNvPr id="9" name="正方形/長方形 8">
            <a:extLst>
              <a:ext uri="{FF2B5EF4-FFF2-40B4-BE49-F238E27FC236}">
                <a16:creationId xmlns:a16="http://schemas.microsoft.com/office/drawing/2014/main" id="{ECACB3D4-FF44-52B1-AAD9-A7B870EE5951}"/>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30F6BC20-10D3-0250-71C2-A8324022EDA6}"/>
              </a:ext>
            </a:extLst>
          </p:cNvPr>
          <p:cNvSpPr>
            <a:spLocks noGrp="1"/>
          </p:cNvSpPr>
          <p:nvPr>
            <p:ph type="sldNum" sz="quarter" idx="12"/>
          </p:nvPr>
        </p:nvSpPr>
        <p:spPr/>
        <p:txBody>
          <a:bodyPr/>
          <a:lstStyle/>
          <a:p>
            <a:fld id="{74251A75-00F0-4978-89AA-772CC97475EB}" type="slidenum">
              <a:rPr lang="ja-JP" altLang="en-US" smtClean="0"/>
              <a:pPr/>
              <a:t>2</a:t>
            </a:fld>
            <a:endParaRPr lang="ja-JP" altLang="en-US"/>
          </a:p>
        </p:txBody>
      </p:sp>
      <p:sp>
        <p:nvSpPr>
          <p:cNvPr id="12" name="コンテンツ プレースホルダー 2">
            <a:extLst>
              <a:ext uri="{FF2B5EF4-FFF2-40B4-BE49-F238E27FC236}">
                <a16:creationId xmlns:a16="http://schemas.microsoft.com/office/drawing/2014/main" id="{32002898-ECE0-685C-6520-AC139069F74E}"/>
              </a:ext>
            </a:extLst>
          </p:cNvPr>
          <p:cNvSpPr>
            <a:spLocks noGrp="1"/>
          </p:cNvSpPr>
          <p:nvPr>
            <p:ph idx="1"/>
          </p:nvPr>
        </p:nvSpPr>
        <p:spPr>
          <a:xfrm>
            <a:off x="267748" y="768611"/>
            <a:ext cx="6884165" cy="5982230"/>
          </a:xfrm>
        </p:spPr>
        <p:txBody>
          <a:bodyPr>
            <a:normAutofit/>
          </a:bodyPr>
          <a:lstStyle/>
          <a:p>
            <a:pPr marL="0" indent="0">
              <a:lnSpc>
                <a:spcPct val="120000"/>
              </a:lnSpc>
              <a:buNone/>
            </a:pPr>
            <a:r>
              <a:rPr lang="ja-JP" altLang="en-US" sz="2000" u="sng" dirty="0"/>
              <a:t>■はじめに</a:t>
            </a:r>
            <a:endParaRPr lang="en-US" altLang="ja-JP" sz="2000" u="sng" dirty="0"/>
          </a:p>
          <a:p>
            <a:pPr marL="0" indent="0">
              <a:lnSpc>
                <a:spcPct val="120000"/>
              </a:lnSpc>
              <a:buNone/>
            </a:pPr>
            <a:r>
              <a:rPr lang="ja-JP" altLang="en-US" sz="2000" dirty="0"/>
              <a:t>　</a:t>
            </a:r>
            <a:r>
              <a:rPr lang="ja-JP" altLang="en-US" sz="2000" u="sng" dirty="0"/>
              <a:t>○ 用語の定義 </a:t>
            </a:r>
            <a:endParaRPr lang="en-US" altLang="ja-JP" sz="2000" u="sng" dirty="0"/>
          </a:p>
          <a:p>
            <a:pPr marL="0" indent="0">
              <a:lnSpc>
                <a:spcPct val="120000"/>
              </a:lnSpc>
              <a:buNone/>
            </a:pPr>
            <a:r>
              <a:rPr lang="ja-JP" altLang="en-US" sz="2000" dirty="0"/>
              <a:t>　</a:t>
            </a:r>
            <a:r>
              <a:rPr lang="ja-JP" altLang="en-US" sz="2000" u="sng" dirty="0"/>
              <a:t>〇 操作フロー（事前準備）</a:t>
            </a:r>
            <a:endParaRPr lang="en-US" altLang="ja-JP" sz="2000" u="sng" dirty="0"/>
          </a:p>
          <a:p>
            <a:pPr marL="0" indent="0">
              <a:lnSpc>
                <a:spcPct val="120000"/>
              </a:lnSpc>
              <a:buNone/>
            </a:pPr>
            <a:endParaRPr lang="en-US" altLang="ja-JP" sz="2000" u="sng" dirty="0"/>
          </a:p>
          <a:p>
            <a:pPr marL="0" indent="0">
              <a:lnSpc>
                <a:spcPct val="120000"/>
              </a:lnSpc>
              <a:buNone/>
            </a:pPr>
            <a:r>
              <a:rPr lang="ja-JP" altLang="en-US" sz="2000" u="sng" dirty="0"/>
              <a:t>■ 画面構成及び機能説明（クラウド）</a:t>
            </a:r>
            <a:endParaRPr lang="en-US" altLang="ja-JP" sz="2000" u="sng" dirty="0"/>
          </a:p>
          <a:p>
            <a:pPr marL="0" indent="0">
              <a:lnSpc>
                <a:spcPct val="120000"/>
              </a:lnSpc>
              <a:buNone/>
            </a:pPr>
            <a:r>
              <a:rPr lang="ja-JP" altLang="en-US" sz="2000" dirty="0"/>
              <a:t>　　</a:t>
            </a:r>
            <a:r>
              <a:rPr lang="ja-JP" altLang="en-US" sz="2000" u="sng" dirty="0"/>
              <a:t>①プロジェクト管理関連</a:t>
            </a:r>
            <a:endParaRPr lang="en-US" altLang="ja-JP" sz="2000" u="sng" dirty="0"/>
          </a:p>
          <a:p>
            <a:pPr marL="0" indent="0">
              <a:lnSpc>
                <a:spcPct val="120000"/>
              </a:lnSpc>
              <a:buNone/>
            </a:pPr>
            <a:r>
              <a:rPr lang="ja-JP" altLang="en-US" sz="2000" dirty="0"/>
              <a:t>　　</a:t>
            </a:r>
            <a:r>
              <a:rPr lang="ja-JP" altLang="en-US" sz="2000" u="sng" dirty="0"/>
              <a:t>②点検データ管理関連</a:t>
            </a:r>
            <a:endParaRPr lang="en-US" altLang="ja-JP" sz="2000" u="sng" dirty="0"/>
          </a:p>
          <a:p>
            <a:pPr marL="0" indent="0">
              <a:lnSpc>
                <a:spcPct val="120000"/>
              </a:lnSpc>
              <a:buNone/>
            </a:pPr>
            <a:endParaRPr kumimoji="1" lang="en-US" altLang="ja-JP" sz="2000" u="sng" dirty="0"/>
          </a:p>
          <a:p>
            <a:pPr marL="0" indent="0">
              <a:lnSpc>
                <a:spcPct val="120000"/>
              </a:lnSpc>
              <a:buNone/>
            </a:pPr>
            <a:r>
              <a:rPr kumimoji="1" lang="ja-JP" altLang="en-US" sz="2000" u="sng" dirty="0"/>
              <a:t>■操作手順</a:t>
            </a:r>
            <a:endParaRPr kumimoji="1" lang="en-US" altLang="ja-JP" sz="2000" u="sng" dirty="0"/>
          </a:p>
          <a:p>
            <a:pPr marL="0" indent="0">
              <a:lnSpc>
                <a:spcPct val="120000"/>
              </a:lnSpc>
              <a:buNone/>
            </a:pPr>
            <a:r>
              <a:rPr kumimoji="1" lang="ja-JP" altLang="en-US" sz="2000" u="sng" dirty="0"/>
              <a:t>〇</a:t>
            </a:r>
            <a:r>
              <a:rPr lang="ja-JP" altLang="en-US" sz="2000" u="sng" dirty="0"/>
              <a:t> 操作手順</a:t>
            </a:r>
            <a:endParaRPr kumimoji="1" lang="en-US" altLang="ja-JP" sz="2000" u="sng" dirty="0"/>
          </a:p>
          <a:p>
            <a:pPr marL="0" indent="0">
              <a:lnSpc>
                <a:spcPct val="120000"/>
              </a:lnSpc>
              <a:buNone/>
            </a:pPr>
            <a:r>
              <a:rPr kumimoji="1" lang="ja-JP" altLang="en-US" sz="2000" u="sng" dirty="0"/>
              <a:t>〇 システム利用申請手順</a:t>
            </a:r>
            <a:endParaRPr kumimoji="1" lang="en-US" altLang="ja-JP" sz="2000" u="sng" dirty="0"/>
          </a:p>
          <a:p>
            <a:pPr marL="0" indent="0">
              <a:lnSpc>
                <a:spcPct val="120000"/>
              </a:lnSpc>
              <a:buNone/>
            </a:pPr>
            <a:r>
              <a:rPr lang="ja-JP" altLang="en-US" sz="2000" u="sng" dirty="0"/>
              <a:t>〇 初回運用時のデータ登録手順</a:t>
            </a:r>
            <a:endParaRPr kumimoji="1" lang="en-US" altLang="ja-JP" sz="2000" u="sng" dirty="0"/>
          </a:p>
        </p:txBody>
      </p:sp>
    </p:spTree>
    <p:extLst>
      <p:ext uri="{BB962C8B-B14F-4D97-AF65-F5344CB8AC3E}">
        <p14:creationId xmlns:p14="http://schemas.microsoft.com/office/powerpoint/2010/main" val="1983200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00B2-9308-B1FF-B04F-E9AE3671CD1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29CC6C8-8841-1428-0F8B-4DEDFA628E95}"/>
              </a:ext>
            </a:extLst>
          </p:cNvPr>
          <p:cNvSpPr>
            <a:spLocks noGrp="1"/>
          </p:cNvSpPr>
          <p:nvPr>
            <p:ph type="title"/>
          </p:nvPr>
        </p:nvSpPr>
        <p:spPr/>
        <p:txBody>
          <a:bodyPr/>
          <a:lstStyle/>
          <a:p>
            <a:r>
              <a:rPr kumimoji="1" lang="ja-JP" altLang="en-US" sz="2400" dirty="0"/>
              <a:t>　</a:t>
            </a:r>
            <a:r>
              <a:rPr lang="ja-JP" altLang="en-US" sz="2400" dirty="0"/>
              <a:t>基本的な操作手順（事前準備）</a:t>
            </a:r>
            <a:endParaRPr kumimoji="1" lang="ja-JP" altLang="en-US" sz="2400" dirty="0"/>
          </a:p>
        </p:txBody>
      </p:sp>
      <p:sp>
        <p:nvSpPr>
          <p:cNvPr id="9" name="正方形/長方形 8">
            <a:extLst>
              <a:ext uri="{FF2B5EF4-FFF2-40B4-BE49-F238E27FC236}">
                <a16:creationId xmlns:a16="http://schemas.microsoft.com/office/drawing/2014/main" id="{52C9C00F-3E00-6459-4863-2B67FC37C179}"/>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BD7CCD39-EAFE-1D17-7315-C9858C0519C9}"/>
              </a:ext>
            </a:extLst>
          </p:cNvPr>
          <p:cNvSpPr>
            <a:spLocks noGrp="1"/>
          </p:cNvSpPr>
          <p:nvPr>
            <p:ph type="sldNum" sz="quarter" idx="12"/>
          </p:nvPr>
        </p:nvSpPr>
        <p:spPr/>
        <p:txBody>
          <a:bodyPr/>
          <a:lstStyle/>
          <a:p>
            <a:fld id="{74251A75-00F0-4978-89AA-772CC97475EB}" type="slidenum">
              <a:rPr lang="ja-JP" altLang="en-US" smtClean="0"/>
              <a:pPr/>
              <a:t>20</a:t>
            </a:fld>
            <a:endParaRPr lang="ja-JP" altLang="en-US"/>
          </a:p>
        </p:txBody>
      </p:sp>
      <p:pic>
        <p:nvPicPr>
          <p:cNvPr id="13" name="図 12">
            <a:extLst>
              <a:ext uri="{FF2B5EF4-FFF2-40B4-BE49-F238E27FC236}">
                <a16:creationId xmlns:a16="http://schemas.microsoft.com/office/drawing/2014/main" id="{E3DDD074-C1D3-6C54-AB40-64387B19A54A}"/>
              </a:ext>
            </a:extLst>
          </p:cNvPr>
          <p:cNvPicPr>
            <a:picLocks noChangeAspect="1"/>
          </p:cNvPicPr>
          <p:nvPr/>
        </p:nvPicPr>
        <p:blipFill>
          <a:blip r:embed="rId2"/>
          <a:stretch>
            <a:fillRect/>
          </a:stretch>
        </p:blipFill>
        <p:spPr>
          <a:xfrm>
            <a:off x="1299962" y="1805873"/>
            <a:ext cx="3944579" cy="2841085"/>
          </a:xfrm>
          <a:prstGeom prst="rect">
            <a:avLst/>
          </a:prstGeom>
        </p:spPr>
      </p:pic>
      <p:pic>
        <p:nvPicPr>
          <p:cNvPr id="16" name="図 15">
            <a:extLst>
              <a:ext uri="{FF2B5EF4-FFF2-40B4-BE49-F238E27FC236}">
                <a16:creationId xmlns:a16="http://schemas.microsoft.com/office/drawing/2014/main" id="{9C6E4D46-6D92-FA3F-30AE-35AEE5D0975C}"/>
              </a:ext>
            </a:extLst>
          </p:cNvPr>
          <p:cNvPicPr>
            <a:picLocks noChangeAspect="1"/>
          </p:cNvPicPr>
          <p:nvPr/>
        </p:nvPicPr>
        <p:blipFill>
          <a:blip r:embed="rId3"/>
          <a:stretch>
            <a:fillRect/>
          </a:stretch>
        </p:blipFill>
        <p:spPr>
          <a:xfrm>
            <a:off x="7155279" y="1718050"/>
            <a:ext cx="3944579" cy="4862714"/>
          </a:xfrm>
          <a:prstGeom prst="rect">
            <a:avLst/>
          </a:prstGeom>
        </p:spPr>
      </p:pic>
      <p:pic>
        <p:nvPicPr>
          <p:cNvPr id="18" name="図 17">
            <a:extLst>
              <a:ext uri="{FF2B5EF4-FFF2-40B4-BE49-F238E27FC236}">
                <a16:creationId xmlns:a16="http://schemas.microsoft.com/office/drawing/2014/main" id="{8AE0B423-6068-36AE-6F9B-C799046076F0}"/>
              </a:ext>
            </a:extLst>
          </p:cNvPr>
          <p:cNvPicPr>
            <a:picLocks noChangeAspect="1"/>
          </p:cNvPicPr>
          <p:nvPr/>
        </p:nvPicPr>
        <p:blipFill>
          <a:blip r:embed="rId4"/>
          <a:stretch>
            <a:fillRect/>
          </a:stretch>
        </p:blipFill>
        <p:spPr>
          <a:xfrm>
            <a:off x="5244541" y="806415"/>
            <a:ext cx="6616700" cy="342900"/>
          </a:xfrm>
          <a:prstGeom prst="rect">
            <a:avLst/>
          </a:prstGeom>
        </p:spPr>
      </p:pic>
      <p:sp>
        <p:nvSpPr>
          <p:cNvPr id="19" name="テキスト ボックス 18">
            <a:extLst>
              <a:ext uri="{FF2B5EF4-FFF2-40B4-BE49-F238E27FC236}">
                <a16:creationId xmlns:a16="http://schemas.microsoft.com/office/drawing/2014/main" id="{CBE3AEFA-EC30-535C-50FC-507D8E7E2C98}"/>
              </a:ext>
            </a:extLst>
          </p:cNvPr>
          <p:cNvSpPr txBox="1"/>
          <p:nvPr/>
        </p:nvSpPr>
        <p:spPr>
          <a:xfrm>
            <a:off x="692088" y="1436541"/>
            <a:ext cx="3185487" cy="369332"/>
          </a:xfrm>
          <a:prstGeom prst="rect">
            <a:avLst/>
          </a:prstGeom>
          <a:noFill/>
        </p:spPr>
        <p:txBody>
          <a:bodyPr wrap="none" rtlCol="0">
            <a:spAutoFit/>
          </a:bodyPr>
          <a:lstStyle/>
          <a:p>
            <a:r>
              <a:rPr kumimoji="1" lang="ja-JP" altLang="en-US" dirty="0"/>
              <a:t>＜基本的な事前準備の流れ＞</a:t>
            </a:r>
          </a:p>
        </p:txBody>
      </p:sp>
      <p:sp>
        <p:nvSpPr>
          <p:cNvPr id="20" name="テキスト ボックス 19">
            <a:extLst>
              <a:ext uri="{FF2B5EF4-FFF2-40B4-BE49-F238E27FC236}">
                <a16:creationId xmlns:a16="http://schemas.microsoft.com/office/drawing/2014/main" id="{C7505A47-CB02-ECF0-13AE-93FA15206F4B}"/>
              </a:ext>
            </a:extLst>
          </p:cNvPr>
          <p:cNvSpPr txBox="1"/>
          <p:nvPr/>
        </p:nvSpPr>
        <p:spPr>
          <a:xfrm>
            <a:off x="6093329" y="1436541"/>
            <a:ext cx="4339650" cy="369332"/>
          </a:xfrm>
          <a:prstGeom prst="rect">
            <a:avLst/>
          </a:prstGeom>
          <a:noFill/>
        </p:spPr>
        <p:txBody>
          <a:bodyPr wrap="none" rtlCol="0">
            <a:spAutoFit/>
          </a:bodyPr>
          <a:lstStyle/>
          <a:p>
            <a:r>
              <a:rPr kumimoji="1" lang="ja-JP" altLang="en-US" dirty="0"/>
              <a:t>＜システム初回利用の事前準備の流れ＞</a:t>
            </a:r>
          </a:p>
        </p:txBody>
      </p:sp>
    </p:spTree>
    <p:extLst>
      <p:ext uri="{BB962C8B-B14F-4D97-AF65-F5344CB8AC3E}">
        <p14:creationId xmlns:p14="http://schemas.microsoft.com/office/powerpoint/2010/main" val="2903617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39644-030A-02B6-1D20-F5BBC5AF09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8A1D42-D9E1-E4B0-BA97-442D9964DD5E}"/>
              </a:ext>
            </a:extLst>
          </p:cNvPr>
          <p:cNvSpPr>
            <a:spLocks noGrp="1"/>
          </p:cNvSpPr>
          <p:nvPr>
            <p:ph type="title"/>
          </p:nvPr>
        </p:nvSpPr>
        <p:spPr/>
        <p:txBody>
          <a:bodyPr/>
          <a:lstStyle/>
          <a:p>
            <a:r>
              <a:rPr kumimoji="1" lang="ja-JP" altLang="en-US" sz="2400" dirty="0"/>
              <a:t>　</a:t>
            </a:r>
            <a:r>
              <a:rPr lang="ja-JP" altLang="en-US" sz="2400" dirty="0"/>
              <a:t>基本的な操作手順（事前準備）</a:t>
            </a:r>
            <a:endParaRPr kumimoji="1" lang="ja-JP" altLang="en-US" sz="2400" dirty="0"/>
          </a:p>
        </p:txBody>
      </p:sp>
      <p:sp>
        <p:nvSpPr>
          <p:cNvPr id="9" name="正方形/長方形 8">
            <a:extLst>
              <a:ext uri="{FF2B5EF4-FFF2-40B4-BE49-F238E27FC236}">
                <a16:creationId xmlns:a16="http://schemas.microsoft.com/office/drawing/2014/main" id="{80FF4EE4-DD1A-663C-3179-53988E6DD750}"/>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D3FA6737-9140-A593-9951-7FB45E05EE5A}"/>
              </a:ext>
            </a:extLst>
          </p:cNvPr>
          <p:cNvSpPr>
            <a:spLocks noGrp="1"/>
          </p:cNvSpPr>
          <p:nvPr>
            <p:ph idx="1"/>
          </p:nvPr>
        </p:nvSpPr>
        <p:spPr>
          <a:xfrm>
            <a:off x="282171" y="768610"/>
            <a:ext cx="3851680" cy="5967109"/>
          </a:xfrm>
        </p:spPr>
        <p:txBody>
          <a:bodyPr>
            <a:normAutofit/>
          </a:bodyPr>
          <a:lstStyle/>
          <a:p>
            <a:pPr marL="0" indent="0">
              <a:lnSpc>
                <a:spcPct val="120000"/>
              </a:lnSpc>
              <a:buNone/>
            </a:pPr>
            <a:r>
              <a:rPr lang="ja-JP" altLang="en-US" sz="2000" u="sng" dirty="0"/>
              <a:t>手順①</a:t>
            </a:r>
            <a:br>
              <a:rPr lang="en-US" altLang="ja-JP" sz="2000" u="sng" dirty="0"/>
            </a:br>
            <a:r>
              <a:rPr lang="ja-JP" altLang="en-US" sz="2000" u="sng" dirty="0"/>
              <a:t>新規プロジェクト作成</a:t>
            </a:r>
            <a:endParaRPr lang="en-US" altLang="ja-JP" sz="2000" u="sng" dirty="0"/>
          </a:p>
          <a:p>
            <a:pPr marL="0" indent="0">
              <a:lnSpc>
                <a:spcPct val="120000"/>
              </a:lnSpc>
              <a:buNone/>
            </a:pPr>
            <a:r>
              <a:rPr lang="ja-JP" altLang="en-US" sz="1800" dirty="0"/>
              <a:t>受注者はプロジェクト作成画面から以下の情報を入力し、新規プロジェクトを作成する。</a:t>
            </a:r>
            <a:endParaRPr lang="en-US" altLang="ja-JP" sz="1800" dirty="0"/>
          </a:p>
          <a:p>
            <a:pPr marL="0" indent="0">
              <a:lnSpc>
                <a:spcPct val="120000"/>
              </a:lnSpc>
              <a:buNone/>
            </a:pPr>
            <a:endParaRPr lang="en-US" altLang="ja-JP" sz="1800" dirty="0"/>
          </a:p>
          <a:p>
            <a:pPr marL="0" indent="0">
              <a:lnSpc>
                <a:spcPct val="120000"/>
              </a:lnSpc>
              <a:buNone/>
            </a:pPr>
            <a:endParaRPr lang="en-US" altLang="ja-JP" sz="1800" dirty="0"/>
          </a:p>
          <a:p>
            <a:pPr marL="0" indent="0">
              <a:lnSpc>
                <a:spcPct val="120000"/>
              </a:lnSpc>
              <a:buNone/>
            </a:pPr>
            <a:endParaRPr lang="en-US" altLang="ja-JP" sz="1800" dirty="0"/>
          </a:p>
          <a:p>
            <a:pPr marL="0" indent="0">
              <a:lnSpc>
                <a:spcPct val="120000"/>
              </a:lnSpc>
              <a:buNone/>
            </a:pPr>
            <a:endParaRPr lang="en-US" altLang="ja-JP" sz="1800" u="sng" dirty="0"/>
          </a:p>
          <a:p>
            <a:pPr marL="0" indent="0">
              <a:lnSpc>
                <a:spcPct val="120000"/>
              </a:lnSpc>
              <a:buNone/>
            </a:pPr>
            <a:endParaRPr lang="en-US" altLang="ja-JP" sz="2000" u="sng" dirty="0"/>
          </a:p>
        </p:txBody>
      </p:sp>
      <p:cxnSp>
        <p:nvCxnSpPr>
          <p:cNvPr id="14" name="直線コネクタ 13">
            <a:extLst>
              <a:ext uri="{FF2B5EF4-FFF2-40B4-BE49-F238E27FC236}">
                <a16:creationId xmlns:a16="http://schemas.microsoft.com/office/drawing/2014/main" id="{7068E5D9-2C27-223E-46A9-631E54CD7F21}"/>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0DCC17B0-7E10-2BD5-9716-DDB6E01F56BF}"/>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4" name="正方形/長方形 3">
            <a:extLst>
              <a:ext uri="{FF2B5EF4-FFF2-40B4-BE49-F238E27FC236}">
                <a16:creationId xmlns:a16="http://schemas.microsoft.com/office/drawing/2014/main" id="{BD233AD9-017A-1BBA-66F6-5F85F7FEF181}"/>
              </a:ext>
            </a:extLst>
          </p:cNvPr>
          <p:cNvSpPr/>
          <p:nvPr/>
        </p:nvSpPr>
        <p:spPr>
          <a:xfrm>
            <a:off x="282170" y="2883126"/>
            <a:ext cx="3851680" cy="192162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・プロジェクト名（点検業務名）</a:t>
            </a:r>
            <a:endParaRPr kumimoji="1" lang="en-US" altLang="ja-JP" dirty="0">
              <a:solidFill>
                <a:schemeClr val="tx1"/>
              </a:solidFill>
            </a:endParaRPr>
          </a:p>
          <a:p>
            <a:r>
              <a:rPr lang="ja-JP" altLang="en-US" dirty="0">
                <a:solidFill>
                  <a:schemeClr val="tx1"/>
                </a:solidFill>
              </a:rPr>
              <a:t>・種別（砂防</a:t>
            </a:r>
            <a:r>
              <a:rPr lang="en-US" altLang="ja-JP" dirty="0">
                <a:solidFill>
                  <a:schemeClr val="tx1"/>
                </a:solidFill>
              </a:rPr>
              <a:t>/</a:t>
            </a:r>
            <a:r>
              <a:rPr lang="ja-JP" altLang="en-US" dirty="0">
                <a:solidFill>
                  <a:schemeClr val="tx1"/>
                </a:solidFill>
              </a:rPr>
              <a:t>地すべり</a:t>
            </a:r>
            <a:r>
              <a:rPr lang="en-US" altLang="ja-JP" dirty="0">
                <a:solidFill>
                  <a:schemeClr val="tx1"/>
                </a:solidFill>
              </a:rPr>
              <a:t>/</a:t>
            </a:r>
            <a:r>
              <a:rPr lang="ja-JP" altLang="en-US" dirty="0">
                <a:solidFill>
                  <a:schemeClr val="tx1"/>
                </a:solidFill>
              </a:rPr>
              <a:t>急傾斜地）</a:t>
            </a:r>
            <a:endParaRPr kumimoji="1" lang="en-US" altLang="ja-JP" dirty="0">
              <a:solidFill>
                <a:schemeClr val="tx1"/>
              </a:solidFill>
            </a:endParaRPr>
          </a:p>
          <a:p>
            <a:r>
              <a:rPr lang="ja-JP" altLang="en-US" dirty="0">
                <a:solidFill>
                  <a:schemeClr val="tx1"/>
                </a:solidFill>
              </a:rPr>
              <a:t>・発注者（事務所選択）</a:t>
            </a:r>
            <a:endParaRPr lang="en-US" altLang="ja-JP" dirty="0">
              <a:solidFill>
                <a:schemeClr val="tx1"/>
              </a:solidFill>
            </a:endParaRPr>
          </a:p>
          <a:p>
            <a:r>
              <a:rPr lang="ja-JP" altLang="en-US" dirty="0">
                <a:solidFill>
                  <a:schemeClr val="tx1"/>
                </a:solidFill>
              </a:rPr>
              <a:t>・実施者（委託業者名など）</a:t>
            </a:r>
            <a:endParaRPr lang="en-US" altLang="ja-JP" dirty="0">
              <a:solidFill>
                <a:schemeClr val="tx1"/>
              </a:solidFill>
            </a:endParaRPr>
          </a:p>
          <a:p>
            <a:r>
              <a:rPr kumimoji="1" lang="ja-JP" altLang="en-US" dirty="0">
                <a:solidFill>
                  <a:schemeClr val="tx1"/>
                </a:solidFill>
              </a:rPr>
              <a:t>・業務工期（開始日～終了日）</a:t>
            </a:r>
            <a:endParaRPr kumimoji="1" lang="en-US" altLang="ja-JP" dirty="0">
              <a:solidFill>
                <a:schemeClr val="tx1"/>
              </a:solidFill>
            </a:endParaRPr>
          </a:p>
          <a:p>
            <a:r>
              <a:rPr lang="ja-JP" altLang="en-US" dirty="0">
                <a:solidFill>
                  <a:schemeClr val="tx1"/>
                </a:solidFill>
              </a:rPr>
              <a:t>・プロジェクト概要</a:t>
            </a:r>
            <a:endParaRPr lang="en-US" altLang="ja-JP" dirty="0">
              <a:solidFill>
                <a:schemeClr val="tx1"/>
              </a:solidFill>
            </a:endParaRPr>
          </a:p>
        </p:txBody>
      </p:sp>
      <p:pic>
        <p:nvPicPr>
          <p:cNvPr id="7" name="図 6">
            <a:extLst>
              <a:ext uri="{FF2B5EF4-FFF2-40B4-BE49-F238E27FC236}">
                <a16:creationId xmlns:a16="http://schemas.microsoft.com/office/drawing/2014/main" id="{DAFF5976-6182-59F9-A78E-CF30FDFE9B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2168" y="1662177"/>
            <a:ext cx="7649848" cy="4303039"/>
          </a:xfrm>
          <a:prstGeom prst="rect">
            <a:avLst/>
          </a:prstGeom>
          <a:ln>
            <a:solidFill>
              <a:schemeClr val="tx1"/>
            </a:solidFill>
          </a:ln>
        </p:spPr>
      </p:pic>
      <p:sp>
        <p:nvSpPr>
          <p:cNvPr id="10" name="スライド番号プレースホルダー 9">
            <a:extLst>
              <a:ext uri="{FF2B5EF4-FFF2-40B4-BE49-F238E27FC236}">
                <a16:creationId xmlns:a16="http://schemas.microsoft.com/office/drawing/2014/main" id="{923053C6-F237-E118-6F05-BD0179AC467D}"/>
              </a:ext>
            </a:extLst>
          </p:cNvPr>
          <p:cNvSpPr>
            <a:spLocks noGrp="1"/>
          </p:cNvSpPr>
          <p:nvPr>
            <p:ph type="sldNum" sz="quarter" idx="12"/>
          </p:nvPr>
        </p:nvSpPr>
        <p:spPr/>
        <p:txBody>
          <a:bodyPr/>
          <a:lstStyle/>
          <a:p>
            <a:fld id="{74251A75-00F0-4978-89AA-772CC97475EB}" type="slidenum">
              <a:rPr lang="ja-JP" altLang="en-US" smtClean="0"/>
              <a:pPr/>
              <a:t>21</a:t>
            </a:fld>
            <a:endParaRPr lang="ja-JP" altLang="en-US"/>
          </a:p>
        </p:txBody>
      </p:sp>
      <p:sp>
        <p:nvSpPr>
          <p:cNvPr id="5" name="テキスト ボックス 4">
            <a:extLst>
              <a:ext uri="{FF2B5EF4-FFF2-40B4-BE49-F238E27FC236}">
                <a16:creationId xmlns:a16="http://schemas.microsoft.com/office/drawing/2014/main" id="{9640F7DA-BCEE-2B65-6D89-E1BE90D28B2A}"/>
              </a:ext>
            </a:extLst>
          </p:cNvPr>
          <p:cNvSpPr txBox="1"/>
          <p:nvPr/>
        </p:nvSpPr>
        <p:spPr>
          <a:xfrm>
            <a:off x="4372168" y="1137943"/>
            <a:ext cx="6093994" cy="369332"/>
          </a:xfrm>
          <a:prstGeom prst="rect">
            <a:avLst/>
          </a:prstGeom>
          <a:noFill/>
        </p:spPr>
        <p:txBody>
          <a:bodyPr wrap="square">
            <a:spAutoFit/>
          </a:bodyPr>
          <a:lstStyle/>
          <a:p>
            <a:r>
              <a:rPr lang="ja-JP" altLang="en-US" dirty="0"/>
              <a:t>＜</a:t>
            </a:r>
            <a:r>
              <a:rPr lang="en-US" altLang="ja-JP" dirty="0"/>
              <a:t>PC</a:t>
            </a:r>
            <a:r>
              <a:rPr lang="ja-JP" altLang="en-US" dirty="0"/>
              <a:t>　プロジェクト作成画面＞</a:t>
            </a:r>
            <a:endParaRPr kumimoji="1" lang="ja-JP" altLang="en-US" dirty="0"/>
          </a:p>
        </p:txBody>
      </p:sp>
    </p:spTree>
    <p:extLst>
      <p:ext uri="{BB962C8B-B14F-4D97-AF65-F5344CB8AC3E}">
        <p14:creationId xmlns:p14="http://schemas.microsoft.com/office/powerpoint/2010/main" val="1132548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C69AE-AFFE-7D53-6DD2-D03364E562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A59F86-45EA-A0D0-99E1-B1510F0D8F64}"/>
              </a:ext>
            </a:extLst>
          </p:cNvPr>
          <p:cNvSpPr>
            <a:spLocks noGrp="1"/>
          </p:cNvSpPr>
          <p:nvPr>
            <p:ph type="title"/>
          </p:nvPr>
        </p:nvSpPr>
        <p:spPr/>
        <p:txBody>
          <a:bodyPr/>
          <a:lstStyle/>
          <a:p>
            <a:r>
              <a:rPr kumimoji="1" lang="ja-JP" altLang="en-US" sz="2400" dirty="0"/>
              <a:t>　</a:t>
            </a:r>
            <a:r>
              <a:rPr lang="ja-JP" altLang="en-US" sz="2400" dirty="0"/>
              <a:t>基本的な操作手順（事前準備）</a:t>
            </a:r>
            <a:endParaRPr kumimoji="1" lang="ja-JP" altLang="en-US" sz="2400" dirty="0"/>
          </a:p>
        </p:txBody>
      </p:sp>
      <p:sp>
        <p:nvSpPr>
          <p:cNvPr id="9" name="正方形/長方形 8">
            <a:extLst>
              <a:ext uri="{FF2B5EF4-FFF2-40B4-BE49-F238E27FC236}">
                <a16:creationId xmlns:a16="http://schemas.microsoft.com/office/drawing/2014/main" id="{6167D967-5FC6-0CC1-2503-17ABE59772FD}"/>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DF0A78C1-0822-A267-4250-16B274CDC061}"/>
              </a:ext>
            </a:extLst>
          </p:cNvPr>
          <p:cNvSpPr>
            <a:spLocks noGrp="1"/>
          </p:cNvSpPr>
          <p:nvPr>
            <p:ph idx="1"/>
          </p:nvPr>
        </p:nvSpPr>
        <p:spPr>
          <a:xfrm>
            <a:off x="282171" y="768610"/>
            <a:ext cx="3851680" cy="5967109"/>
          </a:xfrm>
        </p:spPr>
        <p:txBody>
          <a:bodyPr>
            <a:normAutofit/>
          </a:bodyPr>
          <a:lstStyle/>
          <a:p>
            <a:pPr marL="0" indent="0">
              <a:lnSpc>
                <a:spcPct val="120000"/>
              </a:lnSpc>
              <a:buNone/>
            </a:pPr>
            <a:r>
              <a:rPr lang="ja-JP" altLang="en-US" sz="2000" u="sng" dirty="0"/>
              <a:t>手順②</a:t>
            </a:r>
            <a:br>
              <a:rPr lang="en-US" altLang="ja-JP" sz="2000" u="sng" dirty="0"/>
            </a:br>
            <a:r>
              <a:rPr lang="ja-JP" altLang="en-US" sz="2000" u="sng" dirty="0"/>
              <a:t>対象施設を点検リストに追加</a:t>
            </a:r>
            <a:endParaRPr lang="en-US" altLang="ja-JP" sz="2000" u="sng" dirty="0"/>
          </a:p>
          <a:p>
            <a:pPr marL="0" indent="0">
              <a:lnSpc>
                <a:spcPct val="120000"/>
              </a:lnSpc>
              <a:buNone/>
            </a:pPr>
            <a:r>
              <a:rPr lang="ja-JP" altLang="en-US" sz="1800" dirty="0"/>
              <a:t>受注者はプロジェクトに対し、</a:t>
            </a:r>
            <a:br>
              <a:rPr lang="en-US" altLang="ja-JP" sz="1800" dirty="0"/>
            </a:br>
            <a:r>
              <a:rPr lang="ja-JP" altLang="en-US" sz="1800" dirty="0"/>
              <a:t>点検対象施設を全施設一覧から選択して紐づけを行う。</a:t>
            </a:r>
            <a:endParaRPr lang="en-US" altLang="ja-JP" sz="1800" dirty="0"/>
          </a:p>
          <a:p>
            <a:pPr marL="0" indent="0">
              <a:lnSpc>
                <a:spcPct val="120000"/>
              </a:lnSpc>
              <a:buNone/>
            </a:pPr>
            <a:endParaRPr lang="en-US" altLang="ja-JP" sz="1800" u="sng" dirty="0"/>
          </a:p>
          <a:p>
            <a:pPr marL="0" indent="0">
              <a:lnSpc>
                <a:spcPct val="120000"/>
              </a:lnSpc>
              <a:buNone/>
            </a:pPr>
            <a:endParaRPr lang="en-US" altLang="ja-JP" sz="2000" u="sng" dirty="0"/>
          </a:p>
        </p:txBody>
      </p:sp>
      <p:cxnSp>
        <p:nvCxnSpPr>
          <p:cNvPr id="14" name="直線コネクタ 13">
            <a:extLst>
              <a:ext uri="{FF2B5EF4-FFF2-40B4-BE49-F238E27FC236}">
                <a16:creationId xmlns:a16="http://schemas.microsoft.com/office/drawing/2014/main" id="{0D9ABD90-94BC-ABF9-49DC-14FC2D161F52}"/>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B3FD0236-A5C0-A80B-0DF5-34FB68504AB2}"/>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pic>
        <p:nvPicPr>
          <p:cNvPr id="7" name="図 6">
            <a:extLst>
              <a:ext uri="{FF2B5EF4-FFF2-40B4-BE49-F238E27FC236}">
                <a16:creationId xmlns:a16="http://schemas.microsoft.com/office/drawing/2014/main" id="{00E70142-5560-16C4-D2DA-4647CA6BE5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2168" y="1538005"/>
            <a:ext cx="7649848" cy="4551384"/>
          </a:xfrm>
          <a:prstGeom prst="rect">
            <a:avLst/>
          </a:prstGeom>
          <a:ln>
            <a:solidFill>
              <a:schemeClr val="tx1"/>
            </a:solidFill>
          </a:ln>
        </p:spPr>
      </p:pic>
      <p:sp>
        <p:nvSpPr>
          <p:cNvPr id="10" name="スライド番号プレースホルダー 9">
            <a:extLst>
              <a:ext uri="{FF2B5EF4-FFF2-40B4-BE49-F238E27FC236}">
                <a16:creationId xmlns:a16="http://schemas.microsoft.com/office/drawing/2014/main" id="{830985A9-8B34-18CF-859F-788B18992B90}"/>
              </a:ext>
            </a:extLst>
          </p:cNvPr>
          <p:cNvSpPr>
            <a:spLocks noGrp="1"/>
          </p:cNvSpPr>
          <p:nvPr>
            <p:ph type="sldNum" sz="quarter" idx="12"/>
          </p:nvPr>
        </p:nvSpPr>
        <p:spPr/>
        <p:txBody>
          <a:bodyPr/>
          <a:lstStyle/>
          <a:p>
            <a:fld id="{74251A75-00F0-4978-89AA-772CC97475EB}" type="slidenum">
              <a:rPr lang="ja-JP" altLang="en-US" smtClean="0"/>
              <a:pPr/>
              <a:t>22</a:t>
            </a:fld>
            <a:endParaRPr lang="ja-JP" altLang="en-US"/>
          </a:p>
        </p:txBody>
      </p:sp>
      <p:sp>
        <p:nvSpPr>
          <p:cNvPr id="11" name="テキスト ボックス 10">
            <a:extLst>
              <a:ext uri="{FF2B5EF4-FFF2-40B4-BE49-F238E27FC236}">
                <a16:creationId xmlns:a16="http://schemas.microsoft.com/office/drawing/2014/main" id="{67BA42C5-8574-D769-B38F-144698300731}"/>
              </a:ext>
            </a:extLst>
          </p:cNvPr>
          <p:cNvSpPr txBox="1"/>
          <p:nvPr/>
        </p:nvSpPr>
        <p:spPr>
          <a:xfrm>
            <a:off x="5618329" y="6227888"/>
            <a:ext cx="1338828" cy="369332"/>
          </a:xfrm>
          <a:prstGeom prst="rect">
            <a:avLst/>
          </a:prstGeom>
          <a:noFill/>
        </p:spPr>
        <p:txBody>
          <a:bodyPr wrap="none" rtlCol="0">
            <a:spAutoFit/>
          </a:bodyPr>
          <a:lstStyle/>
          <a:p>
            <a:r>
              <a:rPr kumimoji="1" lang="ja-JP" altLang="en-US">
                <a:solidFill>
                  <a:srgbClr val="FF0000"/>
                </a:solidFill>
                <a:highlight>
                  <a:srgbClr val="FFFF00"/>
                </a:highlight>
              </a:rPr>
              <a:t>全施設一覧</a:t>
            </a:r>
          </a:p>
        </p:txBody>
      </p:sp>
      <p:sp>
        <p:nvSpPr>
          <p:cNvPr id="12" name="テキスト ボックス 11">
            <a:extLst>
              <a:ext uri="{FF2B5EF4-FFF2-40B4-BE49-F238E27FC236}">
                <a16:creationId xmlns:a16="http://schemas.microsoft.com/office/drawing/2014/main" id="{3EE24529-BDC2-5849-F586-EDDDD34581A0}"/>
              </a:ext>
            </a:extLst>
          </p:cNvPr>
          <p:cNvSpPr txBox="1"/>
          <p:nvPr/>
        </p:nvSpPr>
        <p:spPr>
          <a:xfrm>
            <a:off x="9304323" y="6089389"/>
            <a:ext cx="1800493" cy="646331"/>
          </a:xfrm>
          <a:prstGeom prst="rect">
            <a:avLst/>
          </a:prstGeom>
          <a:noFill/>
        </p:spPr>
        <p:txBody>
          <a:bodyPr wrap="none" rtlCol="0">
            <a:spAutoFit/>
          </a:bodyPr>
          <a:lstStyle/>
          <a:p>
            <a:r>
              <a:rPr kumimoji="1" lang="ja-JP" altLang="en-US">
                <a:solidFill>
                  <a:srgbClr val="FF0000"/>
                </a:solidFill>
                <a:highlight>
                  <a:srgbClr val="FFFF00"/>
                </a:highlight>
              </a:rPr>
              <a:t>プロジェクトの</a:t>
            </a:r>
            <a:endParaRPr kumimoji="1" lang="en-US" altLang="ja-JP">
              <a:solidFill>
                <a:srgbClr val="FF0000"/>
              </a:solidFill>
              <a:highlight>
                <a:srgbClr val="FFFF00"/>
              </a:highlight>
            </a:endParaRPr>
          </a:p>
          <a:p>
            <a:r>
              <a:rPr lang="ja-JP" altLang="en-US">
                <a:solidFill>
                  <a:srgbClr val="FF0000"/>
                </a:solidFill>
                <a:highlight>
                  <a:srgbClr val="FFFF00"/>
                </a:highlight>
              </a:rPr>
              <a:t>対象施設一覧</a:t>
            </a:r>
            <a:endParaRPr kumimoji="1" lang="ja-JP" altLang="en-US">
              <a:solidFill>
                <a:srgbClr val="FF0000"/>
              </a:solidFill>
              <a:highlight>
                <a:srgbClr val="FFFF00"/>
              </a:highlight>
            </a:endParaRPr>
          </a:p>
        </p:txBody>
      </p:sp>
      <p:cxnSp>
        <p:nvCxnSpPr>
          <p:cNvPr id="15" name="直線矢印コネクタ 14">
            <a:extLst>
              <a:ext uri="{FF2B5EF4-FFF2-40B4-BE49-F238E27FC236}">
                <a16:creationId xmlns:a16="http://schemas.microsoft.com/office/drawing/2014/main" id="{FC5E6A0F-C285-66AE-A554-AFA493E34836}"/>
              </a:ext>
            </a:extLst>
          </p:cNvPr>
          <p:cNvCxnSpPr/>
          <p:nvPr/>
        </p:nvCxnSpPr>
        <p:spPr>
          <a:xfrm>
            <a:off x="7251700" y="6412554"/>
            <a:ext cx="1689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2AB98A75-E286-6B56-7CAE-678539786EAB}"/>
              </a:ext>
            </a:extLst>
          </p:cNvPr>
          <p:cNvSpPr txBox="1"/>
          <p:nvPr/>
        </p:nvSpPr>
        <p:spPr>
          <a:xfrm>
            <a:off x="4372168" y="1137943"/>
            <a:ext cx="6093994" cy="369332"/>
          </a:xfrm>
          <a:prstGeom prst="rect">
            <a:avLst/>
          </a:prstGeom>
          <a:noFill/>
        </p:spPr>
        <p:txBody>
          <a:bodyPr wrap="square">
            <a:spAutoFit/>
          </a:bodyPr>
          <a:lstStyle/>
          <a:p>
            <a:r>
              <a:rPr lang="ja-JP" altLang="en-US" dirty="0"/>
              <a:t>＜</a:t>
            </a:r>
            <a:r>
              <a:rPr lang="en-US" altLang="ja-JP" dirty="0"/>
              <a:t>PC</a:t>
            </a:r>
            <a:r>
              <a:rPr lang="ja-JP" altLang="en-US" dirty="0"/>
              <a:t>　プロジェクト編集画面＞</a:t>
            </a:r>
            <a:endParaRPr kumimoji="1" lang="ja-JP" altLang="en-US" dirty="0"/>
          </a:p>
        </p:txBody>
      </p:sp>
    </p:spTree>
    <p:extLst>
      <p:ext uri="{BB962C8B-B14F-4D97-AF65-F5344CB8AC3E}">
        <p14:creationId xmlns:p14="http://schemas.microsoft.com/office/powerpoint/2010/main" val="2074548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43FF8-49A7-CE93-ACA1-738E1157AFBF}"/>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83AF0FEC-A484-FF67-B263-0B2CA107CB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796495" y="4148430"/>
            <a:ext cx="4698538" cy="2642927"/>
          </a:xfrm>
          <a:prstGeom prst="rect">
            <a:avLst/>
          </a:prstGeom>
        </p:spPr>
      </p:pic>
      <p:sp>
        <p:nvSpPr>
          <p:cNvPr id="2" name="タイトル 1">
            <a:extLst>
              <a:ext uri="{FF2B5EF4-FFF2-40B4-BE49-F238E27FC236}">
                <a16:creationId xmlns:a16="http://schemas.microsoft.com/office/drawing/2014/main" id="{62157F5C-2ECD-A7EB-B0DC-77B2F7D54CC2}"/>
              </a:ext>
            </a:extLst>
          </p:cNvPr>
          <p:cNvSpPr>
            <a:spLocks noGrp="1"/>
          </p:cNvSpPr>
          <p:nvPr>
            <p:ph type="title"/>
          </p:nvPr>
        </p:nvSpPr>
        <p:spPr/>
        <p:txBody>
          <a:bodyPr/>
          <a:lstStyle/>
          <a:p>
            <a:r>
              <a:rPr kumimoji="1" lang="ja-JP" altLang="en-US" sz="2400" dirty="0"/>
              <a:t>　</a:t>
            </a:r>
            <a:r>
              <a:rPr lang="ja-JP" altLang="en-US" sz="2400" dirty="0"/>
              <a:t>基本的な操作手順（事前準備）</a:t>
            </a:r>
            <a:endParaRPr kumimoji="1" lang="ja-JP" altLang="en-US" sz="2400" dirty="0"/>
          </a:p>
        </p:txBody>
      </p:sp>
      <p:sp>
        <p:nvSpPr>
          <p:cNvPr id="9" name="正方形/長方形 8">
            <a:extLst>
              <a:ext uri="{FF2B5EF4-FFF2-40B4-BE49-F238E27FC236}">
                <a16:creationId xmlns:a16="http://schemas.microsoft.com/office/drawing/2014/main" id="{46BB4720-30C1-465E-BC1E-B14547A40C52}"/>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3291B7C6-5940-883C-B503-792E5F98C8AC}"/>
              </a:ext>
            </a:extLst>
          </p:cNvPr>
          <p:cNvSpPr>
            <a:spLocks noGrp="1"/>
          </p:cNvSpPr>
          <p:nvPr>
            <p:ph idx="1"/>
          </p:nvPr>
        </p:nvSpPr>
        <p:spPr>
          <a:xfrm>
            <a:off x="282171" y="768610"/>
            <a:ext cx="3851680" cy="5967109"/>
          </a:xfrm>
        </p:spPr>
        <p:txBody>
          <a:bodyPr>
            <a:normAutofit lnSpcReduction="10000"/>
          </a:bodyPr>
          <a:lstStyle/>
          <a:p>
            <a:pPr marL="0" indent="0">
              <a:lnSpc>
                <a:spcPct val="120000"/>
              </a:lnSpc>
              <a:buNone/>
            </a:pPr>
            <a:r>
              <a:rPr lang="ja-JP" altLang="en-US" sz="2000" u="sng" dirty="0"/>
              <a:t>手順③</a:t>
            </a:r>
            <a:br>
              <a:rPr lang="en-US" altLang="ja-JP" sz="2000" u="sng" dirty="0"/>
            </a:br>
            <a:r>
              <a:rPr lang="ja-JP" altLang="en-US" sz="2000" u="sng" dirty="0"/>
              <a:t>プロジェクトの二次元バーコードを発行</a:t>
            </a:r>
            <a:endParaRPr lang="en-US" altLang="ja-JP" sz="2000" u="sng" dirty="0"/>
          </a:p>
          <a:p>
            <a:pPr marL="0" indent="0">
              <a:lnSpc>
                <a:spcPct val="120000"/>
              </a:lnSpc>
              <a:buNone/>
            </a:pPr>
            <a:r>
              <a:rPr lang="ja-JP" altLang="en-US" sz="1800" dirty="0"/>
              <a:t>受注者はプロジェクト一覧画面にて</a:t>
            </a:r>
            <a:br>
              <a:rPr lang="en-US" altLang="ja-JP" sz="1800" dirty="0"/>
            </a:br>
            <a:r>
              <a:rPr lang="ja-JP" altLang="en-US" sz="1800" dirty="0"/>
              <a:t>プロジェクトの二次元バーコードを発行する。</a:t>
            </a:r>
            <a:endParaRPr lang="en-US" altLang="ja-JP" sz="1800" dirty="0"/>
          </a:p>
          <a:p>
            <a:pPr marL="0" indent="0">
              <a:lnSpc>
                <a:spcPct val="120000"/>
              </a:lnSpc>
              <a:buNone/>
            </a:pPr>
            <a:endParaRPr lang="en-US" altLang="ja-JP" sz="1800" dirty="0"/>
          </a:p>
          <a:p>
            <a:pPr marL="0" indent="0">
              <a:lnSpc>
                <a:spcPct val="120000"/>
              </a:lnSpc>
              <a:buNone/>
            </a:pPr>
            <a:r>
              <a:rPr lang="ja-JP" altLang="en-US" sz="2000" u="sng" dirty="0"/>
              <a:t>手順④</a:t>
            </a:r>
            <a:br>
              <a:rPr lang="en-US" altLang="ja-JP" sz="2000" u="sng" dirty="0"/>
            </a:br>
            <a:r>
              <a:rPr lang="en-US" altLang="ja-JP" sz="2000" u="sng" dirty="0"/>
              <a:t>iPad</a:t>
            </a:r>
            <a:r>
              <a:rPr lang="ja-JP" altLang="en-US" sz="2000" u="sng" dirty="0"/>
              <a:t>を起動し、二次元バーコードを読取り</a:t>
            </a:r>
            <a:endParaRPr lang="en-US" altLang="ja-JP" sz="2000" u="sng" dirty="0"/>
          </a:p>
          <a:p>
            <a:pPr marL="0" indent="0">
              <a:lnSpc>
                <a:spcPct val="120000"/>
              </a:lnSpc>
              <a:buNone/>
            </a:pPr>
            <a:r>
              <a:rPr lang="ja-JP" altLang="en-US" sz="1800" dirty="0"/>
              <a:t>受注者は</a:t>
            </a:r>
            <a:r>
              <a:rPr lang="en-US" altLang="ja-JP" sz="1800" dirty="0"/>
              <a:t>iPad</a:t>
            </a:r>
            <a:r>
              <a:rPr lang="ja-JP" altLang="en-US" sz="1800" dirty="0"/>
              <a:t>を起動し、プロジェクト一覧画面の右上の二次元バーコード読取アイコンをタップする。</a:t>
            </a:r>
            <a:endParaRPr lang="en-US" altLang="ja-JP" sz="1800" dirty="0"/>
          </a:p>
          <a:p>
            <a:pPr marL="0" indent="0">
              <a:lnSpc>
                <a:spcPct val="120000"/>
              </a:lnSpc>
              <a:buNone/>
            </a:pPr>
            <a:r>
              <a:rPr lang="ja-JP" altLang="en-US" sz="1800" dirty="0"/>
              <a:t>手順３で表示した二次元バーコードを読み取ると、プロジェクトが一覧に追加される。</a:t>
            </a:r>
            <a:endParaRPr lang="en-US" altLang="ja-JP" sz="1800" dirty="0"/>
          </a:p>
          <a:p>
            <a:pPr marL="0" indent="0">
              <a:lnSpc>
                <a:spcPct val="120000"/>
              </a:lnSpc>
              <a:buNone/>
            </a:pPr>
            <a:endParaRPr lang="en-US" altLang="ja-JP" sz="1800" dirty="0"/>
          </a:p>
          <a:p>
            <a:pPr marL="0" indent="0">
              <a:lnSpc>
                <a:spcPct val="120000"/>
              </a:lnSpc>
              <a:buNone/>
            </a:pPr>
            <a:endParaRPr lang="en-US" altLang="ja-JP" sz="1800" dirty="0"/>
          </a:p>
          <a:p>
            <a:pPr marL="0" indent="0">
              <a:lnSpc>
                <a:spcPct val="120000"/>
              </a:lnSpc>
              <a:buNone/>
            </a:pPr>
            <a:endParaRPr lang="en-US" altLang="ja-JP" sz="1800" u="sng" dirty="0"/>
          </a:p>
          <a:p>
            <a:pPr marL="0" indent="0">
              <a:lnSpc>
                <a:spcPct val="120000"/>
              </a:lnSpc>
              <a:buNone/>
            </a:pPr>
            <a:endParaRPr lang="en-US" altLang="ja-JP" sz="2000" u="sng" dirty="0"/>
          </a:p>
        </p:txBody>
      </p:sp>
      <p:cxnSp>
        <p:nvCxnSpPr>
          <p:cNvPr id="14" name="直線コネクタ 13">
            <a:extLst>
              <a:ext uri="{FF2B5EF4-FFF2-40B4-BE49-F238E27FC236}">
                <a16:creationId xmlns:a16="http://schemas.microsoft.com/office/drawing/2014/main" id="{9F8419E4-A6E6-9730-1CF1-3BB500499E63}"/>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97C7574-1B5C-6C01-15ED-94BDD4B8FD1D}"/>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10" name="スライド番号プレースホルダー 9">
            <a:extLst>
              <a:ext uri="{FF2B5EF4-FFF2-40B4-BE49-F238E27FC236}">
                <a16:creationId xmlns:a16="http://schemas.microsoft.com/office/drawing/2014/main" id="{C7A16BF6-F8B9-8451-3C38-A30F9E73D8B7}"/>
              </a:ext>
            </a:extLst>
          </p:cNvPr>
          <p:cNvSpPr>
            <a:spLocks noGrp="1"/>
          </p:cNvSpPr>
          <p:nvPr>
            <p:ph type="sldNum" sz="quarter" idx="12"/>
          </p:nvPr>
        </p:nvSpPr>
        <p:spPr/>
        <p:txBody>
          <a:bodyPr/>
          <a:lstStyle/>
          <a:p>
            <a:fld id="{74251A75-00F0-4978-89AA-772CC97475EB}" type="slidenum">
              <a:rPr lang="ja-JP" altLang="en-US" smtClean="0"/>
              <a:pPr/>
              <a:t>23</a:t>
            </a:fld>
            <a:endParaRPr lang="ja-JP" altLang="en-US"/>
          </a:p>
        </p:txBody>
      </p:sp>
      <p:sp>
        <p:nvSpPr>
          <p:cNvPr id="5" name="テキスト ボックス 4">
            <a:extLst>
              <a:ext uri="{FF2B5EF4-FFF2-40B4-BE49-F238E27FC236}">
                <a16:creationId xmlns:a16="http://schemas.microsoft.com/office/drawing/2014/main" id="{AFC61934-C34E-E5FC-122F-316D8B0C22DF}"/>
              </a:ext>
            </a:extLst>
          </p:cNvPr>
          <p:cNvSpPr txBox="1"/>
          <p:nvPr/>
        </p:nvSpPr>
        <p:spPr>
          <a:xfrm>
            <a:off x="4513815" y="853867"/>
            <a:ext cx="2565361" cy="307777"/>
          </a:xfrm>
          <a:prstGeom prst="rect">
            <a:avLst/>
          </a:prstGeom>
          <a:noFill/>
        </p:spPr>
        <p:txBody>
          <a:bodyPr wrap="square">
            <a:spAutoFit/>
          </a:bodyPr>
          <a:lstStyle/>
          <a:p>
            <a:r>
              <a:rPr lang="ja-JP" altLang="en-US" sz="1400" dirty="0"/>
              <a:t>＜</a:t>
            </a:r>
            <a:r>
              <a:rPr lang="en-US" altLang="ja-JP" sz="1400" dirty="0"/>
              <a:t>PC</a:t>
            </a:r>
            <a:r>
              <a:rPr lang="ja-JP" altLang="en-US" sz="1400" dirty="0"/>
              <a:t>プロジェクト一覧画面＞</a:t>
            </a:r>
          </a:p>
        </p:txBody>
      </p:sp>
      <p:pic>
        <p:nvPicPr>
          <p:cNvPr id="18" name="図 17">
            <a:extLst>
              <a:ext uri="{FF2B5EF4-FFF2-40B4-BE49-F238E27FC236}">
                <a16:creationId xmlns:a16="http://schemas.microsoft.com/office/drawing/2014/main" id="{42351D97-2884-83ED-D0EC-120EC692334C}"/>
              </a:ext>
            </a:extLst>
          </p:cNvPr>
          <p:cNvPicPr>
            <a:picLocks noChangeAspect="1"/>
          </p:cNvPicPr>
          <p:nvPr/>
        </p:nvPicPr>
        <p:blipFill>
          <a:blip r:embed="rId3"/>
          <a:stretch>
            <a:fillRect/>
          </a:stretch>
        </p:blipFill>
        <p:spPr>
          <a:xfrm>
            <a:off x="5796495" y="1147524"/>
            <a:ext cx="4698537" cy="2642928"/>
          </a:xfrm>
          <a:prstGeom prst="rect">
            <a:avLst/>
          </a:prstGeom>
          <a:ln>
            <a:solidFill>
              <a:schemeClr val="tx1"/>
            </a:solidFill>
          </a:ln>
        </p:spPr>
      </p:pic>
      <p:sp>
        <p:nvSpPr>
          <p:cNvPr id="21" name="矢印: 右 20">
            <a:extLst>
              <a:ext uri="{FF2B5EF4-FFF2-40B4-BE49-F238E27FC236}">
                <a16:creationId xmlns:a16="http://schemas.microsoft.com/office/drawing/2014/main" id="{E0097E57-41CD-03B9-27B7-3C8C713331E9}"/>
              </a:ext>
            </a:extLst>
          </p:cNvPr>
          <p:cNvSpPr/>
          <p:nvPr/>
        </p:nvSpPr>
        <p:spPr>
          <a:xfrm rot="13959720">
            <a:off x="10110151" y="2874798"/>
            <a:ext cx="188838" cy="138447"/>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A3C4D41-BB41-3E7E-3582-E9B8CF083B27}"/>
              </a:ext>
            </a:extLst>
          </p:cNvPr>
          <p:cNvSpPr txBox="1"/>
          <p:nvPr/>
        </p:nvSpPr>
        <p:spPr>
          <a:xfrm>
            <a:off x="4282481" y="3887773"/>
            <a:ext cx="2708522" cy="307777"/>
          </a:xfrm>
          <a:prstGeom prst="rect">
            <a:avLst/>
          </a:prstGeom>
          <a:noFill/>
        </p:spPr>
        <p:txBody>
          <a:bodyPr wrap="square">
            <a:spAutoFit/>
          </a:bodyPr>
          <a:lstStyle/>
          <a:p>
            <a:r>
              <a:rPr lang="ja-JP" altLang="en-US" sz="1400" dirty="0"/>
              <a:t>＜</a:t>
            </a:r>
            <a:r>
              <a:rPr lang="en-US" altLang="ja-JP" sz="1400" dirty="0"/>
              <a:t>iPad</a:t>
            </a:r>
            <a:r>
              <a:rPr lang="ja-JP" altLang="en-US" sz="1400" dirty="0"/>
              <a:t>プロジェクト一覧画面＞</a:t>
            </a:r>
            <a:endParaRPr lang="en-US" altLang="ja-JP" sz="1400" dirty="0"/>
          </a:p>
        </p:txBody>
      </p:sp>
      <p:sp>
        <p:nvSpPr>
          <p:cNvPr id="24" name="フリーフォーム: 図形 23">
            <a:extLst>
              <a:ext uri="{FF2B5EF4-FFF2-40B4-BE49-F238E27FC236}">
                <a16:creationId xmlns:a16="http://schemas.microsoft.com/office/drawing/2014/main" id="{2056471F-47A7-CE1F-949E-17F3EEBBFBD3}"/>
              </a:ext>
            </a:extLst>
          </p:cNvPr>
          <p:cNvSpPr>
            <a:spLocks noChangeAspect="1"/>
          </p:cNvSpPr>
          <p:nvPr/>
        </p:nvSpPr>
        <p:spPr>
          <a:xfrm>
            <a:off x="10283623" y="4282144"/>
            <a:ext cx="219828" cy="291511"/>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74866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80CDE-6361-7A73-F7B0-5B49950BD2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4BC41DD-4ADC-7610-C608-F3B26C4FC570}"/>
              </a:ext>
            </a:extLst>
          </p:cNvPr>
          <p:cNvSpPr>
            <a:spLocks noGrp="1"/>
          </p:cNvSpPr>
          <p:nvPr>
            <p:ph type="title"/>
          </p:nvPr>
        </p:nvSpPr>
        <p:spPr/>
        <p:txBody>
          <a:bodyPr/>
          <a:lstStyle/>
          <a:p>
            <a:r>
              <a:rPr kumimoji="1" lang="ja-JP" altLang="en-US" sz="2400" dirty="0"/>
              <a:t>　</a:t>
            </a:r>
            <a:r>
              <a:rPr lang="ja-JP" altLang="en-US" sz="2400" u="sng" dirty="0"/>
              <a:t>基本的な操作手順（事前準備）</a:t>
            </a:r>
            <a:endParaRPr kumimoji="1" lang="ja-JP" altLang="en-US" sz="2400" dirty="0"/>
          </a:p>
        </p:txBody>
      </p:sp>
      <p:sp>
        <p:nvSpPr>
          <p:cNvPr id="9" name="正方形/長方形 8">
            <a:extLst>
              <a:ext uri="{FF2B5EF4-FFF2-40B4-BE49-F238E27FC236}">
                <a16:creationId xmlns:a16="http://schemas.microsoft.com/office/drawing/2014/main" id="{2FF242B1-1910-4EA8-842C-70D4D85AF687}"/>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E8AAB33A-E2E9-32DB-263A-C1F32CD8809D}"/>
              </a:ext>
            </a:extLst>
          </p:cNvPr>
          <p:cNvSpPr>
            <a:spLocks noGrp="1"/>
          </p:cNvSpPr>
          <p:nvPr>
            <p:ph idx="1"/>
          </p:nvPr>
        </p:nvSpPr>
        <p:spPr>
          <a:xfrm>
            <a:off x="282171" y="768611"/>
            <a:ext cx="3851680" cy="5982230"/>
          </a:xfrm>
        </p:spPr>
        <p:txBody>
          <a:bodyPr>
            <a:normAutofit/>
          </a:bodyPr>
          <a:lstStyle/>
          <a:p>
            <a:pPr marL="0" indent="0">
              <a:lnSpc>
                <a:spcPct val="120000"/>
              </a:lnSpc>
              <a:buNone/>
            </a:pPr>
            <a:r>
              <a:rPr lang="ja-JP" altLang="en-US" sz="2000" u="sng" dirty="0"/>
              <a:t>手順⑤</a:t>
            </a:r>
            <a:br>
              <a:rPr lang="en-US" altLang="ja-JP" sz="2000" u="sng" dirty="0"/>
            </a:br>
            <a:r>
              <a:rPr lang="ja-JP" altLang="en-US" sz="2000" u="sng" dirty="0"/>
              <a:t>前回点検データをダウンロード</a:t>
            </a:r>
            <a:endParaRPr lang="en-US" altLang="ja-JP" sz="2000" u="sng" dirty="0"/>
          </a:p>
          <a:p>
            <a:pPr marL="0" indent="0">
              <a:lnSpc>
                <a:spcPct val="120000"/>
              </a:lnSpc>
              <a:buNone/>
            </a:pPr>
            <a:r>
              <a:rPr lang="ja-JP" altLang="en-US" sz="1800" dirty="0"/>
              <a:t>プロジェクトの「点検対象一覧」をタップし、点検対象一覧画面に移る。</a:t>
            </a:r>
            <a:endParaRPr lang="en-US" altLang="ja-JP" sz="1800" dirty="0"/>
          </a:p>
          <a:p>
            <a:pPr marL="0" indent="0">
              <a:lnSpc>
                <a:spcPct val="120000"/>
              </a:lnSpc>
              <a:buNone/>
            </a:pPr>
            <a:r>
              <a:rPr lang="ja-JP" altLang="en-US" sz="1800" dirty="0"/>
              <a:t>「</a:t>
            </a:r>
            <a:r>
              <a:rPr lang="en-US" altLang="ja-JP" sz="1800" dirty="0"/>
              <a:t>DL</a:t>
            </a:r>
            <a:r>
              <a:rPr lang="ja-JP" altLang="en-US" sz="1800" dirty="0"/>
              <a:t>」ボタンをタップし、前回点検データや図面データをアプリにダウンロードする。</a:t>
            </a:r>
            <a:br>
              <a:rPr lang="en-US" altLang="ja-JP" sz="1800" dirty="0"/>
            </a:br>
            <a:r>
              <a:rPr lang="ja-JP" altLang="en-US" sz="1800" dirty="0"/>
              <a:t>（複数施設を選択して、一括ダウンロードすることも可能）</a:t>
            </a:r>
            <a:endParaRPr lang="en-US" altLang="ja-JP" sz="1800" dirty="0"/>
          </a:p>
        </p:txBody>
      </p:sp>
      <p:cxnSp>
        <p:nvCxnSpPr>
          <p:cNvPr id="14" name="直線コネクタ 13">
            <a:extLst>
              <a:ext uri="{FF2B5EF4-FFF2-40B4-BE49-F238E27FC236}">
                <a16:creationId xmlns:a16="http://schemas.microsoft.com/office/drawing/2014/main" id="{3212AFBF-FAB5-CF7E-A0CA-58F744363432}"/>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C3F727F-95AD-0156-9562-B83DED8B5CAF}"/>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5" name="スライド番号プレースホルダー 4">
            <a:extLst>
              <a:ext uri="{FF2B5EF4-FFF2-40B4-BE49-F238E27FC236}">
                <a16:creationId xmlns:a16="http://schemas.microsoft.com/office/drawing/2014/main" id="{9F1AECE0-0EF5-781B-6649-EB0B6B02220C}"/>
              </a:ext>
            </a:extLst>
          </p:cNvPr>
          <p:cNvSpPr>
            <a:spLocks noGrp="1"/>
          </p:cNvSpPr>
          <p:nvPr>
            <p:ph type="sldNum" sz="quarter" idx="12"/>
          </p:nvPr>
        </p:nvSpPr>
        <p:spPr/>
        <p:txBody>
          <a:bodyPr/>
          <a:lstStyle/>
          <a:p>
            <a:fld id="{74251A75-00F0-4978-89AA-772CC97475EB}" type="slidenum">
              <a:rPr lang="ja-JP" altLang="en-US" smtClean="0"/>
              <a:pPr/>
              <a:t>24</a:t>
            </a:fld>
            <a:endParaRPr lang="ja-JP" altLang="en-US"/>
          </a:p>
        </p:txBody>
      </p:sp>
      <p:pic>
        <p:nvPicPr>
          <p:cNvPr id="11" name="図 10">
            <a:extLst>
              <a:ext uri="{FF2B5EF4-FFF2-40B4-BE49-F238E27FC236}">
                <a16:creationId xmlns:a16="http://schemas.microsoft.com/office/drawing/2014/main" id="{96ABE75A-E046-B4CD-3956-0F0E1B4453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92371" y="1716388"/>
            <a:ext cx="7101294" cy="3994477"/>
          </a:xfrm>
          <a:prstGeom prst="rect">
            <a:avLst/>
          </a:prstGeom>
          <a:ln>
            <a:solidFill>
              <a:schemeClr val="tx1"/>
            </a:solidFill>
          </a:ln>
        </p:spPr>
      </p:pic>
      <p:sp>
        <p:nvSpPr>
          <p:cNvPr id="12" name="正方形/長方形 11">
            <a:extLst>
              <a:ext uri="{FF2B5EF4-FFF2-40B4-BE49-F238E27FC236}">
                <a16:creationId xmlns:a16="http://schemas.microsoft.com/office/drawing/2014/main" id="{F14590E4-152A-2A67-8253-52F78EB09B47}"/>
              </a:ext>
            </a:extLst>
          </p:cNvPr>
          <p:cNvSpPr/>
          <p:nvPr/>
        </p:nvSpPr>
        <p:spPr>
          <a:xfrm>
            <a:off x="10522617" y="2710307"/>
            <a:ext cx="364458" cy="4329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2C22EF89-58F7-55F7-2F1E-AEBD2E4B5E9F}"/>
              </a:ext>
            </a:extLst>
          </p:cNvPr>
          <p:cNvCxnSpPr>
            <a:cxnSpLocks/>
          </p:cNvCxnSpPr>
          <p:nvPr/>
        </p:nvCxnSpPr>
        <p:spPr>
          <a:xfrm flipH="1" flipV="1">
            <a:off x="10344150" y="2671738"/>
            <a:ext cx="178467" cy="185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4516BD9C-7725-7C8A-45E0-37E72398E92D}"/>
              </a:ext>
            </a:extLst>
          </p:cNvPr>
          <p:cNvSpPr txBox="1"/>
          <p:nvPr/>
        </p:nvSpPr>
        <p:spPr>
          <a:xfrm>
            <a:off x="8952957" y="2372781"/>
            <a:ext cx="1569660" cy="369332"/>
          </a:xfrm>
          <a:prstGeom prst="rect">
            <a:avLst/>
          </a:prstGeom>
          <a:noFill/>
        </p:spPr>
        <p:txBody>
          <a:bodyPr wrap="none" rtlCol="0">
            <a:spAutoFit/>
          </a:bodyPr>
          <a:lstStyle/>
          <a:p>
            <a:r>
              <a:rPr kumimoji="1" lang="ja-JP" altLang="en-US">
                <a:solidFill>
                  <a:srgbClr val="FF0000"/>
                </a:solidFill>
              </a:rPr>
              <a:t>ダウンロード</a:t>
            </a:r>
          </a:p>
        </p:txBody>
      </p:sp>
      <p:sp>
        <p:nvSpPr>
          <p:cNvPr id="4" name="テキスト ボックス 3">
            <a:extLst>
              <a:ext uri="{FF2B5EF4-FFF2-40B4-BE49-F238E27FC236}">
                <a16:creationId xmlns:a16="http://schemas.microsoft.com/office/drawing/2014/main" id="{BF2C6A17-1459-D87E-3527-2BF24A58861C}"/>
              </a:ext>
            </a:extLst>
          </p:cNvPr>
          <p:cNvSpPr txBox="1"/>
          <p:nvPr/>
        </p:nvSpPr>
        <p:spPr>
          <a:xfrm>
            <a:off x="4579574" y="960905"/>
            <a:ext cx="6093994" cy="369332"/>
          </a:xfrm>
          <a:prstGeom prst="rect">
            <a:avLst/>
          </a:prstGeom>
          <a:noFill/>
        </p:spPr>
        <p:txBody>
          <a:bodyPr wrap="square">
            <a:spAutoFit/>
          </a:bodyPr>
          <a:lstStyle/>
          <a:p>
            <a:r>
              <a:rPr lang="ja-JP" altLang="en-US" dirty="0"/>
              <a:t>＜</a:t>
            </a:r>
            <a:r>
              <a:rPr lang="en-US" altLang="ja-JP" dirty="0"/>
              <a:t>iPad</a:t>
            </a:r>
            <a:r>
              <a:rPr lang="ja-JP" altLang="en-US" dirty="0"/>
              <a:t> 点検一覧画面＞</a:t>
            </a:r>
            <a:endParaRPr kumimoji="1" lang="ja-JP" altLang="en-US" dirty="0"/>
          </a:p>
        </p:txBody>
      </p:sp>
    </p:spTree>
    <p:extLst>
      <p:ext uri="{BB962C8B-B14F-4D97-AF65-F5344CB8AC3E}">
        <p14:creationId xmlns:p14="http://schemas.microsoft.com/office/powerpoint/2010/main" val="46435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6764-1F81-1F02-6283-2969B5B8793B}"/>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EA0B1CD5-3634-484A-F243-FB28D5809960}"/>
              </a:ext>
            </a:extLst>
          </p:cNvPr>
          <p:cNvSpPr>
            <a:spLocks noGrp="1"/>
          </p:cNvSpPr>
          <p:nvPr>
            <p:ph type="sldNum" sz="quarter" idx="12"/>
          </p:nvPr>
        </p:nvSpPr>
        <p:spPr/>
        <p:txBody>
          <a:bodyPr/>
          <a:lstStyle/>
          <a:p>
            <a:fld id="{74251A75-00F0-4978-89AA-772CC97475EB}" type="slidenum">
              <a:rPr lang="ja-JP" altLang="en-US" smtClean="0"/>
              <a:pPr/>
              <a:t>25</a:t>
            </a:fld>
            <a:endParaRPr lang="ja-JP" altLang="en-US"/>
          </a:p>
        </p:txBody>
      </p:sp>
      <p:sp>
        <p:nvSpPr>
          <p:cNvPr id="4" name="タイトル 3">
            <a:extLst>
              <a:ext uri="{FF2B5EF4-FFF2-40B4-BE49-F238E27FC236}">
                <a16:creationId xmlns:a16="http://schemas.microsoft.com/office/drawing/2014/main" id="{3D1C3A42-786D-3706-85B1-A489109DAB8B}"/>
              </a:ext>
            </a:extLst>
          </p:cNvPr>
          <p:cNvSpPr>
            <a:spLocks noGrp="1"/>
          </p:cNvSpPr>
          <p:nvPr>
            <p:ph type="title"/>
          </p:nvPr>
        </p:nvSpPr>
        <p:spPr>
          <a:xfrm>
            <a:off x="0" y="3147799"/>
            <a:ext cx="12191999" cy="562401"/>
          </a:xfrm>
        </p:spPr>
        <p:txBody>
          <a:bodyPr/>
          <a:lstStyle/>
          <a:p>
            <a:pPr algn="ctr"/>
            <a:r>
              <a:rPr lang="ja-JP" altLang="en-US" dirty="0"/>
              <a:t>システム利用申請手順</a:t>
            </a:r>
          </a:p>
        </p:txBody>
      </p:sp>
    </p:spTree>
    <p:extLst>
      <p:ext uri="{BB962C8B-B14F-4D97-AF65-F5344CB8AC3E}">
        <p14:creationId xmlns:p14="http://schemas.microsoft.com/office/powerpoint/2010/main" val="248300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0A2C-9C26-38BC-9948-561235CE765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A228E93-6D6D-3F6B-8A15-1FFB88420129}"/>
              </a:ext>
            </a:extLst>
          </p:cNvPr>
          <p:cNvSpPr/>
          <p:nvPr/>
        </p:nvSpPr>
        <p:spPr>
          <a:xfrm>
            <a:off x="306625" y="3124200"/>
            <a:ext cx="3851680" cy="213359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199D275-D867-9F47-839E-A6748B387D5B}"/>
              </a:ext>
            </a:extLst>
          </p:cNvPr>
          <p:cNvSpPr>
            <a:spLocks noGrp="1"/>
          </p:cNvSpPr>
          <p:nvPr>
            <p:ph type="title"/>
          </p:nvPr>
        </p:nvSpPr>
        <p:spPr/>
        <p:txBody>
          <a:bodyPr/>
          <a:lstStyle/>
          <a:p>
            <a:r>
              <a:rPr kumimoji="1" lang="ja-JP" altLang="en-US" sz="2400" dirty="0"/>
              <a:t>　システム利用申請手順</a:t>
            </a:r>
          </a:p>
        </p:txBody>
      </p:sp>
      <p:sp>
        <p:nvSpPr>
          <p:cNvPr id="9" name="正方形/長方形 8">
            <a:extLst>
              <a:ext uri="{FF2B5EF4-FFF2-40B4-BE49-F238E27FC236}">
                <a16:creationId xmlns:a16="http://schemas.microsoft.com/office/drawing/2014/main" id="{524FACFF-2D60-B69A-8896-5C82DF7BD350}"/>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C29D641E-330C-0452-BF43-20F45E1DA09F}"/>
              </a:ext>
            </a:extLst>
          </p:cNvPr>
          <p:cNvSpPr>
            <a:spLocks noGrp="1"/>
          </p:cNvSpPr>
          <p:nvPr>
            <p:ph idx="1"/>
          </p:nvPr>
        </p:nvSpPr>
        <p:spPr>
          <a:xfrm>
            <a:off x="282171" y="768611"/>
            <a:ext cx="4038409" cy="5982230"/>
          </a:xfrm>
        </p:spPr>
        <p:txBody>
          <a:bodyPr>
            <a:normAutofit/>
          </a:bodyPr>
          <a:lstStyle/>
          <a:p>
            <a:pPr marL="0" indent="0">
              <a:lnSpc>
                <a:spcPct val="120000"/>
              </a:lnSpc>
              <a:buNone/>
            </a:pPr>
            <a:r>
              <a:rPr lang="ja-JP" altLang="en-US" sz="2000" u="sng"/>
              <a:t>手順① </a:t>
            </a:r>
            <a:br>
              <a:rPr lang="en-US" altLang="ja-JP" sz="2000" u="sng"/>
            </a:br>
            <a:r>
              <a:rPr lang="ja-JP" altLang="en-US" sz="2000" u="sng"/>
              <a:t>新規グループ・ユーザ作成</a:t>
            </a:r>
            <a:endParaRPr lang="en-US" altLang="ja-JP" sz="2000" u="sng"/>
          </a:p>
          <a:p>
            <a:pPr marL="0" indent="0">
              <a:lnSpc>
                <a:spcPct val="120000"/>
              </a:lnSpc>
              <a:buNone/>
            </a:pPr>
            <a:r>
              <a:rPr kumimoji="1" lang="ja-JP" altLang="en-US" sz="1800"/>
              <a:t>発注者は県職員ユーザでログインし、「新規グループ追加」画面にて、</a:t>
            </a:r>
            <a:br>
              <a:rPr kumimoji="1" lang="en-US" altLang="ja-JP" sz="1800"/>
            </a:br>
            <a:r>
              <a:rPr lang="ja-JP" altLang="en-US" sz="1800"/>
              <a:t>以下の情報を入力して新規グループとユーザ</a:t>
            </a:r>
            <a:r>
              <a:rPr lang="en-US" altLang="ja-JP" sz="1800"/>
              <a:t>(</a:t>
            </a:r>
            <a:r>
              <a:rPr lang="ja-JP" altLang="en-US" sz="1800"/>
              <a:t>代表</a:t>
            </a:r>
            <a:r>
              <a:rPr lang="en-US" altLang="ja-JP" sz="1800"/>
              <a:t>)</a:t>
            </a:r>
            <a:r>
              <a:rPr lang="ja-JP" altLang="en-US" sz="1800"/>
              <a:t>を作成する。</a:t>
            </a:r>
            <a:endParaRPr lang="en-US" altLang="ja-JP" sz="1800"/>
          </a:p>
          <a:p>
            <a:pPr marL="0" indent="0">
              <a:lnSpc>
                <a:spcPct val="120000"/>
              </a:lnSpc>
              <a:spcBef>
                <a:spcPts val="1800"/>
              </a:spcBef>
              <a:buNone/>
            </a:pPr>
            <a:r>
              <a:rPr kumimoji="1" lang="ja-JP" altLang="en-US" sz="1600"/>
              <a:t>・権限</a:t>
            </a:r>
            <a:r>
              <a:rPr kumimoji="1" lang="ja-JP" altLang="en-US" sz="1400"/>
              <a:t>（委託業者、県職員、システム管理者）</a:t>
            </a:r>
            <a:br>
              <a:rPr lang="en-US" altLang="ja-JP" sz="1600"/>
            </a:br>
            <a:r>
              <a:rPr lang="ja-JP" altLang="en-US" sz="1600"/>
              <a:t>・グループ名　</a:t>
            </a:r>
            <a:r>
              <a:rPr lang="en-US" altLang="ja-JP" sz="1600"/>
              <a:t>※</a:t>
            </a:r>
            <a:r>
              <a:rPr lang="ja-JP" altLang="en-US" sz="1600"/>
              <a:t>企業名等</a:t>
            </a:r>
            <a:br>
              <a:rPr lang="en-US" altLang="ja-JP" sz="1600"/>
            </a:br>
            <a:r>
              <a:rPr lang="ja-JP" altLang="en-US" sz="1600"/>
              <a:t>・初期登録者 ユーザ名　</a:t>
            </a:r>
            <a:r>
              <a:rPr lang="en-US" altLang="ja-JP" sz="1600"/>
              <a:t>※</a:t>
            </a:r>
            <a:r>
              <a:rPr lang="ja-JP" altLang="en-US" sz="1600"/>
              <a:t>代表</a:t>
            </a:r>
            <a:r>
              <a:rPr lang="en-US" altLang="ja-JP" sz="1600"/>
              <a:t>1</a:t>
            </a:r>
            <a:r>
              <a:rPr lang="ja-JP" altLang="en-US" sz="1600"/>
              <a:t>名</a:t>
            </a:r>
            <a:br>
              <a:rPr lang="en-US" altLang="ja-JP" sz="1600"/>
            </a:br>
            <a:r>
              <a:rPr lang="ja-JP" altLang="en-US" sz="1600"/>
              <a:t>・メールアドレス　</a:t>
            </a:r>
            <a:r>
              <a:rPr lang="en-US" altLang="ja-JP" sz="1600"/>
              <a:t>※</a:t>
            </a:r>
            <a:r>
              <a:rPr lang="ja-JP" altLang="en-US" sz="1600"/>
              <a:t>代表</a:t>
            </a:r>
            <a:r>
              <a:rPr lang="en-US" altLang="ja-JP" sz="1600"/>
              <a:t>1</a:t>
            </a:r>
            <a:r>
              <a:rPr lang="ja-JP" altLang="en-US" sz="1600"/>
              <a:t>名</a:t>
            </a:r>
            <a:br>
              <a:rPr lang="en-US" altLang="ja-JP" sz="1600"/>
            </a:br>
            <a:r>
              <a:rPr lang="ja-JP" altLang="en-US" sz="1600"/>
              <a:t>・初期パスワード</a:t>
            </a:r>
            <a:br>
              <a:rPr lang="en-US" altLang="ja-JP" sz="1600"/>
            </a:br>
            <a:r>
              <a:rPr lang="ja-JP" altLang="en-US" sz="1600"/>
              <a:t>・アプリ引換コード</a:t>
            </a:r>
            <a:endParaRPr lang="en-US" altLang="ja-JP" sz="1600"/>
          </a:p>
          <a:p>
            <a:pPr marL="0" indent="0">
              <a:lnSpc>
                <a:spcPct val="120000"/>
              </a:lnSpc>
              <a:spcBef>
                <a:spcPts val="3000"/>
              </a:spcBef>
              <a:buNone/>
            </a:pPr>
            <a:r>
              <a:rPr lang="ja-JP" altLang="en-US" sz="1800"/>
              <a:t>記入したメールアドレス宛に、</a:t>
            </a:r>
            <a:br>
              <a:rPr lang="en-US" altLang="ja-JP" sz="1800"/>
            </a:br>
            <a:r>
              <a:rPr lang="ja-JP" altLang="en-US" sz="1800"/>
              <a:t>グループ・ユーザの情報と</a:t>
            </a:r>
            <a:br>
              <a:rPr lang="en-US" altLang="ja-JP" sz="1800"/>
            </a:br>
            <a:r>
              <a:rPr lang="ja-JP" altLang="en-US" sz="1800"/>
              <a:t>アプリ引換コードが送信される。</a:t>
            </a:r>
            <a:endParaRPr lang="en-US" altLang="ja-JP" sz="1800"/>
          </a:p>
        </p:txBody>
      </p:sp>
      <p:cxnSp>
        <p:nvCxnSpPr>
          <p:cNvPr id="14" name="直線コネクタ 13">
            <a:extLst>
              <a:ext uri="{FF2B5EF4-FFF2-40B4-BE49-F238E27FC236}">
                <a16:creationId xmlns:a16="http://schemas.microsoft.com/office/drawing/2014/main" id="{A7E2FE03-B25C-C2D0-4283-A15BB2D49BA7}"/>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4E44AF58-2C66-C75F-9D54-2F15A2D2D5C3}"/>
              </a:ext>
            </a:extLst>
          </p:cNvPr>
          <p:cNvSpPr txBox="1"/>
          <p:nvPr/>
        </p:nvSpPr>
        <p:spPr>
          <a:xfrm flipH="1">
            <a:off x="10970661" y="768611"/>
            <a:ext cx="939168" cy="369332"/>
          </a:xfrm>
          <a:prstGeom prst="rect">
            <a:avLst/>
          </a:prstGeom>
          <a:solidFill>
            <a:schemeClr val="accent2">
              <a:lumMod val="20000"/>
              <a:lumOff val="80000"/>
            </a:schemeClr>
          </a:solidFill>
          <a:ln>
            <a:solidFill>
              <a:schemeClr val="accent2"/>
            </a:solidFill>
          </a:ln>
        </p:spPr>
        <p:txBody>
          <a:bodyPr wrap="square" rtlCol="0">
            <a:spAutoFit/>
          </a:bodyPr>
          <a:lstStyle/>
          <a:p>
            <a:pPr algn="ctr"/>
            <a:r>
              <a:rPr kumimoji="1" lang="ja-JP" altLang="en-US"/>
              <a:t>発注者</a:t>
            </a:r>
          </a:p>
        </p:txBody>
      </p:sp>
      <p:grpSp>
        <p:nvGrpSpPr>
          <p:cNvPr id="15" name="グループ化 14">
            <a:extLst>
              <a:ext uri="{FF2B5EF4-FFF2-40B4-BE49-F238E27FC236}">
                <a16:creationId xmlns:a16="http://schemas.microsoft.com/office/drawing/2014/main" id="{8FF43822-0117-E7ED-F6C7-82D0432677C5}"/>
              </a:ext>
            </a:extLst>
          </p:cNvPr>
          <p:cNvGrpSpPr/>
          <p:nvPr/>
        </p:nvGrpSpPr>
        <p:grpSpPr>
          <a:xfrm>
            <a:off x="5030058" y="5720057"/>
            <a:ext cx="6529332" cy="992992"/>
            <a:chOff x="5043543" y="5381625"/>
            <a:chExt cx="6529332" cy="1266825"/>
          </a:xfrm>
        </p:grpSpPr>
        <p:sp>
          <p:nvSpPr>
            <p:cNvPr id="10" name="正方形/長方形 9">
              <a:extLst>
                <a:ext uri="{FF2B5EF4-FFF2-40B4-BE49-F238E27FC236}">
                  <a16:creationId xmlns:a16="http://schemas.microsoft.com/office/drawing/2014/main" id="{C124E8D5-6A3A-9C56-4978-7CA44F0E07BF}"/>
                </a:ext>
              </a:extLst>
            </p:cNvPr>
            <p:cNvSpPr/>
            <p:nvPr/>
          </p:nvSpPr>
          <p:spPr>
            <a:xfrm>
              <a:off x="5043543" y="5381625"/>
              <a:ext cx="6333582" cy="126682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6A8D25FB-2085-46E5-9BC1-35FD9080C9A0}"/>
                </a:ext>
              </a:extLst>
            </p:cNvPr>
            <p:cNvSpPr txBox="1">
              <a:spLocks/>
            </p:cNvSpPr>
            <p:nvPr/>
          </p:nvSpPr>
          <p:spPr>
            <a:xfrm>
              <a:off x="5586952" y="5524397"/>
              <a:ext cx="5842505" cy="328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600"/>
                <a:t>グループ・ユーザは誰が設定しますか？</a:t>
              </a:r>
              <a:endParaRPr lang="en-US" altLang="ja-JP" sz="1600"/>
            </a:p>
          </p:txBody>
        </p:sp>
        <p:sp>
          <p:nvSpPr>
            <p:cNvPr id="23" name="四角形: 角を丸くする 22">
              <a:extLst>
                <a:ext uri="{FF2B5EF4-FFF2-40B4-BE49-F238E27FC236}">
                  <a16:creationId xmlns:a16="http://schemas.microsoft.com/office/drawing/2014/main" id="{0734E118-8A12-4B4F-A238-A71F091871D9}"/>
                </a:ext>
              </a:extLst>
            </p:cNvPr>
            <p:cNvSpPr/>
            <p:nvPr/>
          </p:nvSpPr>
          <p:spPr>
            <a:xfrm>
              <a:off x="5216319" y="5503375"/>
              <a:ext cx="388156"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endParaRPr lang="en-US" altLang="ja-JP" b="1">
                <a:latin typeface="BIZ UDゴシック" panose="020B0400000000000000" pitchFamily="49" charset="-128"/>
                <a:ea typeface="BIZ UDゴシック" panose="020B0400000000000000" pitchFamily="49" charset="-128"/>
              </a:endParaRPr>
            </a:p>
          </p:txBody>
        </p:sp>
        <p:sp>
          <p:nvSpPr>
            <p:cNvPr id="24" name="コンテンツ プレースホルダー 2">
              <a:extLst>
                <a:ext uri="{FF2B5EF4-FFF2-40B4-BE49-F238E27FC236}">
                  <a16:creationId xmlns:a16="http://schemas.microsoft.com/office/drawing/2014/main" id="{532F0821-83DD-487C-8C1B-ED93FB08D8C9}"/>
                </a:ext>
              </a:extLst>
            </p:cNvPr>
            <p:cNvSpPr txBox="1">
              <a:spLocks/>
            </p:cNvSpPr>
            <p:nvPr/>
          </p:nvSpPr>
          <p:spPr>
            <a:xfrm>
              <a:off x="5579860" y="5882716"/>
              <a:ext cx="5993015" cy="5882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1600"/>
                <a:t>グループ、初期ユーザは発注者にて登録します。</a:t>
              </a:r>
              <a:br>
                <a:rPr lang="en-US" altLang="ja-JP" sz="1600"/>
              </a:br>
              <a:r>
                <a:rPr lang="ja-JP" altLang="en-US" sz="1600"/>
                <a:t>その後のユーザ追加や変更は受注者でも設定可能です。</a:t>
              </a:r>
              <a:endParaRPr lang="en-US" altLang="ja-JP" sz="1600"/>
            </a:p>
          </p:txBody>
        </p:sp>
        <p:sp>
          <p:nvSpPr>
            <p:cNvPr id="25" name="四角形: 角を丸くする 24">
              <a:extLst>
                <a:ext uri="{FF2B5EF4-FFF2-40B4-BE49-F238E27FC236}">
                  <a16:creationId xmlns:a16="http://schemas.microsoft.com/office/drawing/2014/main" id="{59A8D3EE-C30D-4606-831E-7C5700C9DE8C}"/>
                </a:ext>
              </a:extLst>
            </p:cNvPr>
            <p:cNvSpPr/>
            <p:nvPr/>
          </p:nvSpPr>
          <p:spPr>
            <a:xfrm>
              <a:off x="5209226" y="5932226"/>
              <a:ext cx="388156"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endParaRPr lang="en-US" altLang="ja-JP" b="1">
                <a:latin typeface="BIZ UDゴシック" panose="020B0400000000000000" pitchFamily="49" charset="-128"/>
                <a:ea typeface="BIZ UDゴシック" panose="020B0400000000000000" pitchFamily="49" charset="-128"/>
              </a:endParaRPr>
            </a:p>
          </p:txBody>
        </p:sp>
      </p:grpSp>
      <p:sp>
        <p:nvSpPr>
          <p:cNvPr id="13" name="スライド番号プレースホルダー 12">
            <a:extLst>
              <a:ext uri="{FF2B5EF4-FFF2-40B4-BE49-F238E27FC236}">
                <a16:creationId xmlns:a16="http://schemas.microsoft.com/office/drawing/2014/main" id="{DA1EEC30-6D66-E99C-80E9-BB415DF3630C}"/>
              </a:ext>
            </a:extLst>
          </p:cNvPr>
          <p:cNvSpPr>
            <a:spLocks noGrp="1"/>
          </p:cNvSpPr>
          <p:nvPr>
            <p:ph type="sldNum" sz="quarter" idx="12"/>
          </p:nvPr>
        </p:nvSpPr>
        <p:spPr/>
        <p:txBody>
          <a:bodyPr/>
          <a:lstStyle/>
          <a:p>
            <a:fld id="{74251A75-00F0-4978-89AA-772CC97475EB}" type="slidenum">
              <a:rPr lang="ja-JP" altLang="en-US" smtClean="0"/>
              <a:pPr/>
              <a:t>26</a:t>
            </a:fld>
            <a:endParaRPr lang="ja-JP" altLang="en-US"/>
          </a:p>
        </p:txBody>
      </p:sp>
      <p:pic>
        <p:nvPicPr>
          <p:cNvPr id="19" name="図 18">
            <a:extLst>
              <a:ext uri="{FF2B5EF4-FFF2-40B4-BE49-F238E27FC236}">
                <a16:creationId xmlns:a16="http://schemas.microsoft.com/office/drawing/2014/main" id="{320B5A7A-0E92-6BE6-8D87-E6FDB842B5CC}"/>
              </a:ext>
            </a:extLst>
          </p:cNvPr>
          <p:cNvPicPr>
            <a:picLocks noChangeAspect="1"/>
          </p:cNvPicPr>
          <p:nvPr/>
        </p:nvPicPr>
        <p:blipFill>
          <a:blip r:embed="rId3"/>
          <a:srcRect l="19540" t="17623" r="21152" b="9482"/>
          <a:stretch/>
        </p:blipFill>
        <p:spPr>
          <a:xfrm>
            <a:off x="5030058" y="1537972"/>
            <a:ext cx="6080759" cy="4024965"/>
          </a:xfrm>
          <a:prstGeom prst="rect">
            <a:avLst/>
          </a:prstGeom>
          <a:ln>
            <a:solidFill>
              <a:schemeClr val="tx1"/>
            </a:solidFill>
          </a:ln>
        </p:spPr>
      </p:pic>
      <p:sp>
        <p:nvSpPr>
          <p:cNvPr id="5" name="テキスト ボックス 4">
            <a:extLst>
              <a:ext uri="{FF2B5EF4-FFF2-40B4-BE49-F238E27FC236}">
                <a16:creationId xmlns:a16="http://schemas.microsoft.com/office/drawing/2014/main" id="{7CB151CC-3A3F-9354-783E-9FE69ED87F54}"/>
              </a:ext>
            </a:extLst>
          </p:cNvPr>
          <p:cNvSpPr txBox="1"/>
          <p:nvPr/>
        </p:nvSpPr>
        <p:spPr>
          <a:xfrm>
            <a:off x="4372167" y="1137943"/>
            <a:ext cx="6738649" cy="369332"/>
          </a:xfrm>
          <a:prstGeom prst="rect">
            <a:avLst/>
          </a:prstGeom>
          <a:noFill/>
        </p:spPr>
        <p:txBody>
          <a:bodyPr wrap="square">
            <a:spAutoFit/>
          </a:bodyPr>
          <a:lstStyle/>
          <a:p>
            <a:r>
              <a:rPr lang="en-US" altLang="ja-JP"/>
              <a:t>PC</a:t>
            </a:r>
            <a:r>
              <a:rPr lang="ja-JP" altLang="en-US"/>
              <a:t>　新規グループ作成画面（県職員ユーザのみアクセス可）</a:t>
            </a:r>
            <a:endParaRPr kumimoji="1" lang="ja-JP" altLang="en-US"/>
          </a:p>
        </p:txBody>
      </p:sp>
      <p:sp>
        <p:nvSpPr>
          <p:cNvPr id="21" name="テキスト ボックス 20">
            <a:extLst>
              <a:ext uri="{FF2B5EF4-FFF2-40B4-BE49-F238E27FC236}">
                <a16:creationId xmlns:a16="http://schemas.microsoft.com/office/drawing/2014/main" id="{A4465EED-FCF9-C5D2-FD00-2D1862897A18}"/>
              </a:ext>
            </a:extLst>
          </p:cNvPr>
          <p:cNvSpPr txBox="1"/>
          <p:nvPr/>
        </p:nvSpPr>
        <p:spPr>
          <a:xfrm>
            <a:off x="5604616" y="2308985"/>
            <a:ext cx="2592233" cy="230832"/>
          </a:xfrm>
          <a:prstGeom prst="rect">
            <a:avLst/>
          </a:prstGeom>
          <a:solidFill>
            <a:srgbClr val="EFEFEF"/>
          </a:solidFill>
        </p:spPr>
        <p:txBody>
          <a:bodyPr wrap="square">
            <a:spAutoFit/>
          </a:bodyPr>
          <a:lstStyle/>
          <a:p>
            <a:r>
              <a:rPr lang="ja-JP" altLang="en-US" sz="900">
                <a:latin typeface="BIZ UDPゴシック" panose="020B0400000000000000" pitchFamily="50" charset="-128"/>
                <a:ea typeface="BIZ UDPゴシック" panose="020B0400000000000000" pitchFamily="50" charset="-128"/>
              </a:rPr>
              <a:t>〇委託業者　〇県職員　〇システム管理者</a:t>
            </a:r>
            <a:endParaRPr kumimoji="1" lang="ja-JP" altLang="en-US" sz="90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62581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9026C-823B-9ACB-15B9-A40C96A80C9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2D55726-1C66-D1DC-4042-DC2558AB9987}"/>
              </a:ext>
            </a:extLst>
          </p:cNvPr>
          <p:cNvSpPr>
            <a:spLocks noGrp="1"/>
          </p:cNvSpPr>
          <p:nvPr>
            <p:ph type="title"/>
          </p:nvPr>
        </p:nvSpPr>
        <p:spPr/>
        <p:txBody>
          <a:bodyPr/>
          <a:lstStyle/>
          <a:p>
            <a:r>
              <a:rPr kumimoji="1" lang="ja-JP" altLang="en-US" sz="2400" dirty="0"/>
              <a:t>　初回運用時のデータ登録手順</a:t>
            </a:r>
          </a:p>
        </p:txBody>
      </p:sp>
      <p:sp>
        <p:nvSpPr>
          <p:cNvPr id="9" name="正方形/長方形 8">
            <a:extLst>
              <a:ext uri="{FF2B5EF4-FFF2-40B4-BE49-F238E27FC236}">
                <a16:creationId xmlns:a16="http://schemas.microsoft.com/office/drawing/2014/main" id="{883F4A24-416C-B432-5607-B8B9BD3E43E2}"/>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C4DE38DE-C06F-22B8-F274-DC15C721C419}"/>
              </a:ext>
            </a:extLst>
          </p:cNvPr>
          <p:cNvSpPr>
            <a:spLocks noGrp="1"/>
          </p:cNvSpPr>
          <p:nvPr>
            <p:ph idx="1"/>
          </p:nvPr>
        </p:nvSpPr>
        <p:spPr>
          <a:xfrm>
            <a:off x="282171" y="768611"/>
            <a:ext cx="3851680" cy="5982230"/>
          </a:xfrm>
        </p:spPr>
        <p:txBody>
          <a:bodyPr>
            <a:normAutofit/>
          </a:bodyPr>
          <a:lstStyle/>
          <a:p>
            <a:pPr marL="0" indent="0">
              <a:lnSpc>
                <a:spcPct val="120000"/>
              </a:lnSpc>
              <a:buNone/>
            </a:pPr>
            <a:r>
              <a:rPr lang="ja-JP" altLang="en-US" sz="2000" u="sng"/>
              <a:t>手順②</a:t>
            </a:r>
            <a:br>
              <a:rPr lang="en-US" altLang="ja-JP" sz="2000" u="sng"/>
            </a:br>
            <a:r>
              <a:rPr lang="ja-JP" altLang="en-US" sz="2000" u="sng"/>
              <a:t>追加ユーザ作成　</a:t>
            </a:r>
            <a:r>
              <a:rPr lang="en-US" altLang="ja-JP" sz="2000" u="sng"/>
              <a:t>※</a:t>
            </a:r>
            <a:r>
              <a:rPr lang="ja-JP" altLang="en-US" sz="2000" u="sng"/>
              <a:t>任意</a:t>
            </a:r>
            <a:endParaRPr lang="en-US" altLang="ja-JP" sz="2000" u="sng"/>
          </a:p>
          <a:p>
            <a:pPr marL="0" indent="0">
              <a:lnSpc>
                <a:spcPct val="120000"/>
              </a:lnSpc>
              <a:buNone/>
            </a:pPr>
            <a:r>
              <a:rPr lang="ja-JP" altLang="en-US" sz="1800"/>
              <a:t>受注者は</a:t>
            </a:r>
            <a:r>
              <a:rPr lang="en-US" altLang="ja-JP" sz="1800"/>
              <a:t>PC</a:t>
            </a:r>
            <a:r>
              <a:rPr lang="ja-JP" altLang="en-US" sz="1800"/>
              <a:t>でログイン後、</a:t>
            </a:r>
            <a:br>
              <a:rPr lang="en-US" altLang="ja-JP" sz="1800"/>
            </a:br>
            <a:r>
              <a:rPr lang="ja-JP" altLang="en-US" sz="1800"/>
              <a:t>必要に応じてユーザを作成する。</a:t>
            </a:r>
            <a:endParaRPr lang="en-US" altLang="ja-JP" sz="1800"/>
          </a:p>
          <a:p>
            <a:pPr marL="0" indent="0">
              <a:lnSpc>
                <a:spcPct val="120000"/>
              </a:lnSpc>
              <a:buNone/>
            </a:pPr>
            <a:r>
              <a:rPr lang="en-US" altLang="ja-JP" sz="1800"/>
              <a:t>※</a:t>
            </a:r>
            <a:r>
              <a:rPr lang="ja-JP" altLang="en-US" sz="1800"/>
              <a:t>プロジェクトメンバー、再委託先などの想定です。</a:t>
            </a:r>
            <a:endParaRPr lang="en-US" altLang="ja-JP" sz="1800"/>
          </a:p>
          <a:p>
            <a:pPr marL="0" indent="0">
              <a:lnSpc>
                <a:spcPct val="120000"/>
              </a:lnSpc>
              <a:buNone/>
            </a:pPr>
            <a:r>
              <a:rPr lang="en-US" altLang="ja-JP" sz="1800"/>
              <a:t>※</a:t>
            </a:r>
            <a:r>
              <a:rPr lang="ja-JP" altLang="en-US" sz="1800"/>
              <a:t>ユーザは組織で１ユーザでも運用は可能ですが、セキュリティの観点から個人毎に設定することを推奨します。</a:t>
            </a:r>
            <a:br>
              <a:rPr lang="en-US" altLang="ja-JP" sz="2000" u="sng"/>
            </a:br>
            <a:endParaRPr lang="en-US" altLang="ja-JP" sz="2000" u="sng"/>
          </a:p>
        </p:txBody>
      </p:sp>
      <p:cxnSp>
        <p:nvCxnSpPr>
          <p:cNvPr id="14" name="直線コネクタ 13">
            <a:extLst>
              <a:ext uri="{FF2B5EF4-FFF2-40B4-BE49-F238E27FC236}">
                <a16:creationId xmlns:a16="http://schemas.microsoft.com/office/drawing/2014/main" id="{C988F3D1-F451-2611-BC82-4CB8A019724A}"/>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0F90DC7-9B86-80A5-B892-234443C38A40}"/>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4" name="テキスト ボックス 3">
            <a:extLst>
              <a:ext uri="{FF2B5EF4-FFF2-40B4-BE49-F238E27FC236}">
                <a16:creationId xmlns:a16="http://schemas.microsoft.com/office/drawing/2014/main" id="{CBE2C6FA-0433-AF6B-5139-2BCB0C78566D}"/>
              </a:ext>
            </a:extLst>
          </p:cNvPr>
          <p:cNvSpPr txBox="1"/>
          <p:nvPr/>
        </p:nvSpPr>
        <p:spPr>
          <a:xfrm>
            <a:off x="2208010" y="737055"/>
            <a:ext cx="7571303" cy="369332"/>
          </a:xfrm>
          <a:prstGeom prst="rect">
            <a:avLst/>
          </a:prstGeom>
          <a:noFill/>
        </p:spPr>
        <p:txBody>
          <a:bodyPr wrap="none" rtlCol="0">
            <a:spAutoFit/>
          </a:bodyPr>
          <a:lstStyle/>
          <a:p>
            <a:r>
              <a:rPr kumimoji="1" lang="en-US" altLang="ja-JP">
                <a:highlight>
                  <a:srgbClr val="FFFF00"/>
                </a:highlight>
              </a:rPr>
              <a:t>※</a:t>
            </a:r>
            <a:r>
              <a:rPr kumimoji="1" lang="ja-JP" altLang="en-US">
                <a:highlight>
                  <a:srgbClr val="FFFF00"/>
                </a:highlight>
              </a:rPr>
              <a:t>受注業者が既にユーザを取得されている場合は、手順②は不要です。</a:t>
            </a:r>
          </a:p>
        </p:txBody>
      </p:sp>
      <p:grpSp>
        <p:nvGrpSpPr>
          <p:cNvPr id="18" name="グループ化 17">
            <a:extLst>
              <a:ext uri="{FF2B5EF4-FFF2-40B4-BE49-F238E27FC236}">
                <a16:creationId xmlns:a16="http://schemas.microsoft.com/office/drawing/2014/main" id="{877B9009-93ED-8C3B-66CA-F1EFCA035D60}"/>
              </a:ext>
            </a:extLst>
          </p:cNvPr>
          <p:cNvGrpSpPr/>
          <p:nvPr/>
        </p:nvGrpSpPr>
        <p:grpSpPr>
          <a:xfrm>
            <a:off x="1004335" y="5647118"/>
            <a:ext cx="10183329" cy="1065931"/>
            <a:chOff x="1047752" y="5283906"/>
            <a:chExt cx="10183329" cy="1266825"/>
          </a:xfrm>
        </p:grpSpPr>
        <p:sp>
          <p:nvSpPr>
            <p:cNvPr id="5" name="正方形/長方形 4">
              <a:extLst>
                <a:ext uri="{FF2B5EF4-FFF2-40B4-BE49-F238E27FC236}">
                  <a16:creationId xmlns:a16="http://schemas.microsoft.com/office/drawing/2014/main" id="{5ED191A3-AEC1-E2B3-1FCE-24E159ABD9C1}"/>
                </a:ext>
              </a:extLst>
            </p:cNvPr>
            <p:cNvSpPr/>
            <p:nvPr/>
          </p:nvSpPr>
          <p:spPr>
            <a:xfrm>
              <a:off x="1047752" y="5283906"/>
              <a:ext cx="10183329" cy="126682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51BF80CA-EC5F-71F7-BB2E-DCDBFB905A88}"/>
                </a:ext>
              </a:extLst>
            </p:cNvPr>
            <p:cNvSpPr txBox="1">
              <a:spLocks/>
            </p:cNvSpPr>
            <p:nvPr/>
          </p:nvSpPr>
          <p:spPr>
            <a:xfrm>
              <a:off x="1573504" y="5406450"/>
              <a:ext cx="7074163" cy="328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ユーザの発行数に制約はあるか（１組織１ユーザなど）</a:t>
              </a:r>
              <a:endParaRPr lang="en-US" altLang="ja-JP" sz="1800"/>
            </a:p>
          </p:txBody>
        </p:sp>
        <p:sp>
          <p:nvSpPr>
            <p:cNvPr id="13" name="四角形: 角を丸くする 12">
              <a:extLst>
                <a:ext uri="{FF2B5EF4-FFF2-40B4-BE49-F238E27FC236}">
                  <a16:creationId xmlns:a16="http://schemas.microsoft.com/office/drawing/2014/main" id="{8760FCE5-B802-86A1-0ABD-E8F765FDB077}"/>
                </a:ext>
              </a:extLst>
            </p:cNvPr>
            <p:cNvSpPr/>
            <p:nvPr/>
          </p:nvSpPr>
          <p:spPr>
            <a:xfrm>
              <a:off x="1202871" y="5385428"/>
              <a:ext cx="360000"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endParaRPr lang="en-US" altLang="ja-JP" b="1">
                <a:latin typeface="BIZ UDゴシック" panose="020B0400000000000000" pitchFamily="49" charset="-128"/>
                <a:ea typeface="BIZ UDゴシック" panose="020B0400000000000000" pitchFamily="49" charset="-128"/>
              </a:endParaRPr>
            </a:p>
          </p:txBody>
        </p:sp>
        <p:sp>
          <p:nvSpPr>
            <p:cNvPr id="15" name="コンテンツ プレースホルダー 2">
              <a:extLst>
                <a:ext uri="{FF2B5EF4-FFF2-40B4-BE49-F238E27FC236}">
                  <a16:creationId xmlns:a16="http://schemas.microsoft.com/office/drawing/2014/main" id="{BF1197CC-BEA4-1755-DE97-3022C0A906A9}"/>
                </a:ext>
              </a:extLst>
            </p:cNvPr>
            <p:cNvSpPr txBox="1">
              <a:spLocks/>
            </p:cNvSpPr>
            <p:nvPr/>
          </p:nvSpPr>
          <p:spPr>
            <a:xfrm>
              <a:off x="1566412" y="5818367"/>
              <a:ext cx="9654038" cy="630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ja-JP" altLang="en-US" sz="1800"/>
                <a:t>プロジェクト発行時には初期ユーザのみ登録されています。追加ユーザが必要な場合は</a:t>
              </a:r>
              <a:br>
                <a:rPr lang="en-US" altLang="ja-JP" sz="1800"/>
              </a:br>
              <a:r>
                <a:rPr lang="ja-JP" altLang="en-US" sz="1800"/>
                <a:t>受注者にて適宜追加・削除して利用をお願いします。</a:t>
              </a:r>
              <a:endParaRPr lang="en-US" altLang="ja-JP" sz="1800"/>
            </a:p>
          </p:txBody>
        </p:sp>
        <p:sp>
          <p:nvSpPr>
            <p:cNvPr id="16" name="四角形: 角を丸くする 15">
              <a:extLst>
                <a:ext uri="{FF2B5EF4-FFF2-40B4-BE49-F238E27FC236}">
                  <a16:creationId xmlns:a16="http://schemas.microsoft.com/office/drawing/2014/main" id="{0E1D0CBE-B6F4-20FB-1445-3833AB1FF7AF}"/>
                </a:ext>
              </a:extLst>
            </p:cNvPr>
            <p:cNvSpPr/>
            <p:nvPr/>
          </p:nvSpPr>
          <p:spPr>
            <a:xfrm>
              <a:off x="1195778" y="5814279"/>
              <a:ext cx="360000"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endParaRPr lang="en-US" altLang="ja-JP" b="1">
                <a:latin typeface="BIZ UDゴシック" panose="020B0400000000000000" pitchFamily="49" charset="-128"/>
                <a:ea typeface="BIZ UDゴシック" panose="020B0400000000000000" pitchFamily="49" charset="-128"/>
              </a:endParaRPr>
            </a:p>
          </p:txBody>
        </p:sp>
      </p:grpSp>
      <p:sp>
        <p:nvSpPr>
          <p:cNvPr id="20" name="スライド番号プレースホルダー 19">
            <a:extLst>
              <a:ext uri="{FF2B5EF4-FFF2-40B4-BE49-F238E27FC236}">
                <a16:creationId xmlns:a16="http://schemas.microsoft.com/office/drawing/2014/main" id="{C9C255CE-2CC5-525C-9DC1-89ACCE03E7D5}"/>
              </a:ext>
            </a:extLst>
          </p:cNvPr>
          <p:cNvSpPr>
            <a:spLocks noGrp="1"/>
          </p:cNvSpPr>
          <p:nvPr>
            <p:ph type="sldNum" sz="quarter" idx="12"/>
          </p:nvPr>
        </p:nvSpPr>
        <p:spPr/>
        <p:txBody>
          <a:bodyPr/>
          <a:lstStyle/>
          <a:p>
            <a:fld id="{74251A75-00F0-4978-89AA-772CC97475EB}" type="slidenum">
              <a:rPr lang="ja-JP" altLang="en-US" smtClean="0"/>
              <a:pPr/>
              <a:t>27</a:t>
            </a:fld>
            <a:endParaRPr lang="ja-JP" altLang="en-US"/>
          </a:p>
        </p:txBody>
      </p:sp>
      <p:pic>
        <p:nvPicPr>
          <p:cNvPr id="25" name="図 24">
            <a:extLst>
              <a:ext uri="{FF2B5EF4-FFF2-40B4-BE49-F238E27FC236}">
                <a16:creationId xmlns:a16="http://schemas.microsoft.com/office/drawing/2014/main" id="{30214A6B-B99B-E62A-8833-E153472417DA}"/>
              </a:ext>
            </a:extLst>
          </p:cNvPr>
          <p:cNvPicPr>
            <a:picLocks noChangeAspect="1"/>
          </p:cNvPicPr>
          <p:nvPr/>
        </p:nvPicPr>
        <p:blipFill>
          <a:blip r:embed="rId2"/>
          <a:srcRect l="21711" t="17623" r="21053" b="9482"/>
          <a:stretch/>
        </p:blipFill>
        <p:spPr>
          <a:xfrm>
            <a:off x="5111810" y="1458554"/>
            <a:ext cx="5895475" cy="4043613"/>
          </a:xfrm>
          <a:prstGeom prst="rect">
            <a:avLst/>
          </a:prstGeom>
          <a:ln>
            <a:solidFill>
              <a:schemeClr val="tx1"/>
            </a:solidFill>
          </a:ln>
        </p:spPr>
      </p:pic>
      <p:sp>
        <p:nvSpPr>
          <p:cNvPr id="7" name="テキスト ボックス 6">
            <a:extLst>
              <a:ext uri="{FF2B5EF4-FFF2-40B4-BE49-F238E27FC236}">
                <a16:creationId xmlns:a16="http://schemas.microsoft.com/office/drawing/2014/main" id="{8FDE8A29-DA53-5609-B0EA-2548ADD43A43}"/>
              </a:ext>
            </a:extLst>
          </p:cNvPr>
          <p:cNvSpPr txBox="1"/>
          <p:nvPr/>
        </p:nvSpPr>
        <p:spPr>
          <a:xfrm>
            <a:off x="4372168" y="1137943"/>
            <a:ext cx="6093994" cy="369332"/>
          </a:xfrm>
          <a:prstGeom prst="rect">
            <a:avLst/>
          </a:prstGeom>
          <a:noFill/>
        </p:spPr>
        <p:txBody>
          <a:bodyPr wrap="square">
            <a:spAutoFit/>
          </a:bodyPr>
          <a:lstStyle/>
          <a:p>
            <a:r>
              <a:rPr lang="en-US" altLang="ja-JP"/>
              <a:t>PC</a:t>
            </a:r>
            <a:r>
              <a:rPr lang="ja-JP" altLang="en-US"/>
              <a:t>　新規ユーザ追加画面</a:t>
            </a:r>
            <a:endParaRPr kumimoji="1" lang="ja-JP" altLang="en-US"/>
          </a:p>
        </p:txBody>
      </p:sp>
    </p:spTree>
    <p:extLst>
      <p:ext uri="{BB962C8B-B14F-4D97-AF65-F5344CB8AC3E}">
        <p14:creationId xmlns:p14="http://schemas.microsoft.com/office/powerpoint/2010/main" val="247222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6764-1F81-1F02-6283-2969B5B8793B}"/>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EA0B1CD5-3634-484A-F243-FB28D5809960}"/>
              </a:ext>
            </a:extLst>
          </p:cNvPr>
          <p:cNvSpPr>
            <a:spLocks noGrp="1"/>
          </p:cNvSpPr>
          <p:nvPr>
            <p:ph type="sldNum" sz="quarter" idx="12"/>
          </p:nvPr>
        </p:nvSpPr>
        <p:spPr/>
        <p:txBody>
          <a:bodyPr/>
          <a:lstStyle/>
          <a:p>
            <a:fld id="{74251A75-00F0-4978-89AA-772CC97475EB}" type="slidenum">
              <a:rPr lang="ja-JP" altLang="en-US" smtClean="0"/>
              <a:pPr/>
              <a:t>28</a:t>
            </a:fld>
            <a:endParaRPr lang="ja-JP" altLang="en-US"/>
          </a:p>
        </p:txBody>
      </p:sp>
      <p:sp>
        <p:nvSpPr>
          <p:cNvPr id="4" name="タイトル 3">
            <a:extLst>
              <a:ext uri="{FF2B5EF4-FFF2-40B4-BE49-F238E27FC236}">
                <a16:creationId xmlns:a16="http://schemas.microsoft.com/office/drawing/2014/main" id="{3D1C3A42-786D-3706-85B1-A489109DAB8B}"/>
              </a:ext>
            </a:extLst>
          </p:cNvPr>
          <p:cNvSpPr>
            <a:spLocks noGrp="1"/>
          </p:cNvSpPr>
          <p:nvPr>
            <p:ph type="title"/>
          </p:nvPr>
        </p:nvSpPr>
        <p:spPr>
          <a:xfrm>
            <a:off x="0" y="3147799"/>
            <a:ext cx="12191999" cy="562401"/>
          </a:xfrm>
        </p:spPr>
        <p:txBody>
          <a:bodyPr/>
          <a:lstStyle/>
          <a:p>
            <a:pPr algn="ctr"/>
            <a:r>
              <a:rPr lang="ja-JP" altLang="en-US" dirty="0"/>
              <a:t>初回運用時のデータ登録手順</a:t>
            </a:r>
          </a:p>
        </p:txBody>
      </p:sp>
    </p:spTree>
    <p:extLst>
      <p:ext uri="{BB962C8B-B14F-4D97-AF65-F5344CB8AC3E}">
        <p14:creationId xmlns:p14="http://schemas.microsoft.com/office/powerpoint/2010/main" val="3583588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DAB4C-0048-F3D8-53A4-F377EDBD3E4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A0BBE1B-D4A8-2515-7CA0-2F1C9856E14E}"/>
              </a:ext>
            </a:extLst>
          </p:cNvPr>
          <p:cNvSpPr>
            <a:spLocks noGrp="1"/>
          </p:cNvSpPr>
          <p:nvPr>
            <p:ph type="title"/>
          </p:nvPr>
        </p:nvSpPr>
        <p:spPr/>
        <p:txBody>
          <a:bodyPr/>
          <a:lstStyle/>
          <a:p>
            <a:r>
              <a:rPr kumimoji="1" lang="ja-JP" altLang="en-US" sz="2400" dirty="0"/>
              <a:t>　初回運用時のデータ登録手順</a:t>
            </a:r>
          </a:p>
        </p:txBody>
      </p:sp>
      <p:sp>
        <p:nvSpPr>
          <p:cNvPr id="9" name="正方形/長方形 8">
            <a:extLst>
              <a:ext uri="{FF2B5EF4-FFF2-40B4-BE49-F238E27FC236}">
                <a16:creationId xmlns:a16="http://schemas.microsoft.com/office/drawing/2014/main" id="{D8CEE5F4-AFDD-0189-B0E4-559C13B80860}"/>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E25F9713-D564-908D-F8B8-EA7DA91CB2D5}"/>
              </a:ext>
            </a:extLst>
          </p:cNvPr>
          <p:cNvSpPr>
            <a:spLocks noGrp="1"/>
          </p:cNvSpPr>
          <p:nvPr>
            <p:ph idx="1"/>
          </p:nvPr>
        </p:nvSpPr>
        <p:spPr>
          <a:xfrm>
            <a:off x="282170" y="768611"/>
            <a:ext cx="4089989" cy="5643944"/>
          </a:xfrm>
        </p:spPr>
        <p:txBody>
          <a:bodyPr>
            <a:normAutofit/>
          </a:bodyPr>
          <a:lstStyle/>
          <a:p>
            <a:pPr marL="0" indent="0">
              <a:lnSpc>
                <a:spcPct val="120000"/>
              </a:lnSpc>
              <a:buNone/>
            </a:pPr>
            <a:r>
              <a:rPr lang="ja-JP" altLang="en-US" sz="2000" u="sng" dirty="0"/>
              <a:t>手順①　図面登録</a:t>
            </a:r>
            <a:endParaRPr lang="ja-JP" altLang="en-US" sz="2000" u="sng" dirty="0">
              <a:highlight>
                <a:srgbClr val="FFFF00"/>
              </a:highlight>
            </a:endParaRPr>
          </a:p>
        </p:txBody>
      </p:sp>
      <p:sp>
        <p:nvSpPr>
          <p:cNvPr id="3" name="テキスト ボックス 2">
            <a:extLst>
              <a:ext uri="{FF2B5EF4-FFF2-40B4-BE49-F238E27FC236}">
                <a16:creationId xmlns:a16="http://schemas.microsoft.com/office/drawing/2014/main" id="{0D3C3907-D683-0157-1EB2-7CFAC7ADCF75}"/>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10" name="スライド番号プレースホルダー 9">
            <a:extLst>
              <a:ext uri="{FF2B5EF4-FFF2-40B4-BE49-F238E27FC236}">
                <a16:creationId xmlns:a16="http://schemas.microsoft.com/office/drawing/2014/main" id="{845DA639-CA71-CDB6-A297-C4E8A701E9B3}"/>
              </a:ext>
            </a:extLst>
          </p:cNvPr>
          <p:cNvSpPr>
            <a:spLocks noGrp="1"/>
          </p:cNvSpPr>
          <p:nvPr>
            <p:ph type="sldNum" sz="quarter" idx="12"/>
          </p:nvPr>
        </p:nvSpPr>
        <p:spPr/>
        <p:txBody>
          <a:bodyPr/>
          <a:lstStyle/>
          <a:p>
            <a:fld id="{74251A75-00F0-4978-89AA-772CC97475EB}" type="slidenum">
              <a:rPr lang="ja-JP" altLang="en-US" smtClean="0"/>
              <a:pPr/>
              <a:t>29</a:t>
            </a:fld>
            <a:endParaRPr lang="ja-JP" altLang="en-US"/>
          </a:p>
        </p:txBody>
      </p:sp>
      <p:sp>
        <p:nvSpPr>
          <p:cNvPr id="4" name="テキスト ボックス 3">
            <a:extLst>
              <a:ext uri="{FF2B5EF4-FFF2-40B4-BE49-F238E27FC236}">
                <a16:creationId xmlns:a16="http://schemas.microsoft.com/office/drawing/2014/main" id="{A7FE1906-71B7-B447-2464-BC6B3C36F8E6}"/>
              </a:ext>
            </a:extLst>
          </p:cNvPr>
          <p:cNvSpPr txBox="1"/>
          <p:nvPr/>
        </p:nvSpPr>
        <p:spPr>
          <a:xfrm>
            <a:off x="616252" y="1288847"/>
            <a:ext cx="10868025"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kumimoji="1" lang="en-US" altLang="ja-JP" dirty="0"/>
              <a:t>【</a:t>
            </a:r>
            <a:r>
              <a:rPr kumimoji="1" lang="ja-JP" altLang="en-US" dirty="0"/>
              <a:t>用語</a:t>
            </a:r>
            <a:r>
              <a:rPr lang="ja-JP" altLang="en-US" dirty="0"/>
              <a:t>説明</a:t>
            </a:r>
            <a:r>
              <a:rPr kumimoji="1" lang="en-US" altLang="ja-JP" dirty="0"/>
              <a:t>】</a:t>
            </a:r>
          </a:p>
          <a:p>
            <a:r>
              <a:rPr kumimoji="1" lang="ja-JP" altLang="en-US" dirty="0"/>
              <a:t>平面図（標準）</a:t>
            </a:r>
            <a:r>
              <a:rPr kumimoji="1" lang="en-US" altLang="ja-JP" dirty="0"/>
              <a:t>	</a:t>
            </a:r>
            <a:r>
              <a:rPr kumimoji="1" lang="ja-JP" altLang="en-US" dirty="0"/>
              <a:t>：地理院地図上をベースに、構造物の背景図が重ねられた地図画面</a:t>
            </a:r>
            <a:endParaRPr kumimoji="1" lang="en-US" altLang="ja-JP" dirty="0"/>
          </a:p>
          <a:p>
            <a:r>
              <a:rPr lang="ja-JP" altLang="en-US" dirty="0"/>
              <a:t>補助図面</a:t>
            </a:r>
            <a:r>
              <a:rPr lang="en-US" altLang="ja-JP" dirty="0"/>
              <a:t>	</a:t>
            </a:r>
            <a:r>
              <a:rPr lang="ja-JP" altLang="en-US" dirty="0"/>
              <a:t>：平面図以外（正面図や側面図、</a:t>
            </a:r>
            <a:r>
              <a:rPr lang="en-US" altLang="ja-JP" dirty="0"/>
              <a:t>UAV</a:t>
            </a:r>
            <a:r>
              <a:rPr lang="ja-JP" altLang="en-US" dirty="0"/>
              <a:t>画像など）に損傷箇所をプロットするために、</a:t>
            </a:r>
            <a:br>
              <a:rPr lang="en-US" altLang="ja-JP" dirty="0"/>
            </a:br>
            <a:r>
              <a:rPr lang="en-US" altLang="ja-JP" dirty="0"/>
              <a:t>		</a:t>
            </a:r>
            <a:r>
              <a:rPr lang="ja-JP" altLang="en-US" dirty="0"/>
              <a:t>　タイトルを自由に設定して登録することができる図面</a:t>
            </a:r>
            <a:endParaRPr kumimoji="1" lang="ja-JP" altLang="en-US" dirty="0"/>
          </a:p>
        </p:txBody>
      </p:sp>
      <p:sp>
        <p:nvSpPr>
          <p:cNvPr id="23" name="コンテンツ プレースホルダー 2">
            <a:extLst>
              <a:ext uri="{FF2B5EF4-FFF2-40B4-BE49-F238E27FC236}">
                <a16:creationId xmlns:a16="http://schemas.microsoft.com/office/drawing/2014/main" id="{5FE97F67-BAAB-A3F0-EC96-0722B7B1B441}"/>
              </a:ext>
            </a:extLst>
          </p:cNvPr>
          <p:cNvSpPr txBox="1">
            <a:spLocks/>
          </p:cNvSpPr>
          <p:nvPr/>
        </p:nvSpPr>
        <p:spPr>
          <a:xfrm>
            <a:off x="3518113" y="6026905"/>
            <a:ext cx="2064557" cy="325087"/>
          </a:xfrm>
          <a:prstGeom prst="rect">
            <a:avLst/>
          </a:prstGeom>
          <a:solidFill>
            <a:schemeClr val="bg1"/>
          </a:solidFill>
          <a:ln>
            <a:solidFill>
              <a:schemeClr val="tx1"/>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1800" dirty="0"/>
              <a:t>平面図（標準）画面</a:t>
            </a:r>
            <a:endParaRPr lang="en-US" altLang="ja-JP" sz="1800" dirty="0"/>
          </a:p>
        </p:txBody>
      </p:sp>
      <p:sp>
        <p:nvSpPr>
          <p:cNvPr id="36" name="コンテンツ プレースホルダー 2">
            <a:extLst>
              <a:ext uri="{FF2B5EF4-FFF2-40B4-BE49-F238E27FC236}">
                <a16:creationId xmlns:a16="http://schemas.microsoft.com/office/drawing/2014/main" id="{5CC51199-BF95-33C2-D59C-5920A88B305E}"/>
              </a:ext>
            </a:extLst>
          </p:cNvPr>
          <p:cNvSpPr txBox="1">
            <a:spLocks/>
          </p:cNvSpPr>
          <p:nvPr/>
        </p:nvSpPr>
        <p:spPr>
          <a:xfrm>
            <a:off x="410077" y="3034606"/>
            <a:ext cx="3080376" cy="3099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1800" dirty="0"/>
              <a:t>STEP1</a:t>
            </a:r>
            <a:r>
              <a:rPr lang="ja-JP" altLang="en-US" sz="1800" dirty="0"/>
              <a:t>：背景図を登録する</a:t>
            </a:r>
            <a:endParaRPr lang="en-US" altLang="ja-JP" sz="1800" dirty="0"/>
          </a:p>
        </p:txBody>
      </p:sp>
      <p:sp>
        <p:nvSpPr>
          <p:cNvPr id="38" name="コンテンツ プレースホルダー 2">
            <a:extLst>
              <a:ext uri="{FF2B5EF4-FFF2-40B4-BE49-F238E27FC236}">
                <a16:creationId xmlns:a16="http://schemas.microsoft.com/office/drawing/2014/main" id="{B82EC095-75A7-C06A-0D60-E17D5CA15594}"/>
              </a:ext>
            </a:extLst>
          </p:cNvPr>
          <p:cNvSpPr txBox="1">
            <a:spLocks/>
          </p:cNvSpPr>
          <p:nvPr/>
        </p:nvSpPr>
        <p:spPr>
          <a:xfrm>
            <a:off x="6131222" y="3039801"/>
            <a:ext cx="3080376" cy="3099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1800" dirty="0"/>
              <a:t>STEP2</a:t>
            </a:r>
            <a:r>
              <a:rPr lang="ja-JP" altLang="en-US" sz="1800" dirty="0"/>
              <a:t>：補助図面を登録する</a:t>
            </a:r>
            <a:endParaRPr lang="en-US" altLang="ja-JP" sz="1800" dirty="0"/>
          </a:p>
        </p:txBody>
      </p:sp>
      <p:sp>
        <p:nvSpPr>
          <p:cNvPr id="40" name="コンテンツ プレースホルダー 2">
            <a:extLst>
              <a:ext uri="{FF2B5EF4-FFF2-40B4-BE49-F238E27FC236}">
                <a16:creationId xmlns:a16="http://schemas.microsoft.com/office/drawing/2014/main" id="{4D12D729-200F-108F-831A-090DFB616CEB}"/>
              </a:ext>
            </a:extLst>
          </p:cNvPr>
          <p:cNvSpPr txBox="1">
            <a:spLocks/>
          </p:cNvSpPr>
          <p:nvPr/>
        </p:nvSpPr>
        <p:spPr>
          <a:xfrm>
            <a:off x="9479625" y="6080173"/>
            <a:ext cx="2064557" cy="325087"/>
          </a:xfrm>
          <a:prstGeom prst="rect">
            <a:avLst/>
          </a:prstGeom>
          <a:solidFill>
            <a:schemeClr val="bg1"/>
          </a:solidFill>
          <a:ln>
            <a:solidFill>
              <a:schemeClr val="tx1"/>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1800" dirty="0"/>
              <a:t>平面図（標準）画面</a:t>
            </a:r>
            <a:endParaRPr lang="en-US" altLang="ja-JP" sz="1800" dirty="0"/>
          </a:p>
        </p:txBody>
      </p:sp>
      <p:sp>
        <p:nvSpPr>
          <p:cNvPr id="41" name="コンテンツ プレースホルダー 2">
            <a:extLst>
              <a:ext uri="{FF2B5EF4-FFF2-40B4-BE49-F238E27FC236}">
                <a16:creationId xmlns:a16="http://schemas.microsoft.com/office/drawing/2014/main" id="{8458C53E-1DB1-0E1D-549E-DD85CE408EC6}"/>
              </a:ext>
            </a:extLst>
          </p:cNvPr>
          <p:cNvSpPr txBox="1">
            <a:spLocks/>
          </p:cNvSpPr>
          <p:nvPr/>
        </p:nvSpPr>
        <p:spPr>
          <a:xfrm>
            <a:off x="6787564" y="6080173"/>
            <a:ext cx="2064557" cy="325087"/>
          </a:xfrm>
          <a:prstGeom prst="rect">
            <a:avLst/>
          </a:prstGeom>
          <a:solidFill>
            <a:schemeClr val="bg1"/>
          </a:solidFill>
          <a:ln>
            <a:solidFill>
              <a:schemeClr val="tx1"/>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1800" dirty="0"/>
              <a:t>補助図面</a:t>
            </a:r>
            <a:endParaRPr lang="en-US" altLang="ja-JP" sz="1800" dirty="0"/>
          </a:p>
        </p:txBody>
      </p:sp>
      <p:grpSp>
        <p:nvGrpSpPr>
          <p:cNvPr id="7" name="Shape 2">
            <a:extLst>
              <a:ext uri="{FF2B5EF4-FFF2-40B4-BE49-F238E27FC236}">
                <a16:creationId xmlns:a16="http://schemas.microsoft.com/office/drawing/2014/main" id="{00000000-0008-0000-0000-000008000000}"/>
              </a:ext>
            </a:extLst>
          </p:cNvPr>
          <p:cNvGrpSpPr>
            <a:grpSpLocks noChangeAspect="1"/>
          </p:cNvGrpSpPr>
          <p:nvPr/>
        </p:nvGrpSpPr>
        <p:grpSpPr>
          <a:xfrm>
            <a:off x="3266926" y="3536587"/>
            <a:ext cx="2510386" cy="2299934"/>
            <a:chOff x="0" y="0"/>
            <a:chExt cx="6362700" cy="5829300"/>
          </a:xfrm>
        </p:grpSpPr>
        <p:grpSp>
          <p:nvGrpSpPr>
            <p:cNvPr id="8" name="Shape 8">
              <a:extLst>
                <a:ext uri="{FF2B5EF4-FFF2-40B4-BE49-F238E27FC236}">
                  <a16:creationId xmlns:a16="http://schemas.microsoft.com/office/drawing/2014/main" id="{00000000-0008-0000-0000-000009000000}"/>
                </a:ext>
              </a:extLst>
            </p:cNvPr>
            <p:cNvGrpSpPr/>
            <p:nvPr/>
          </p:nvGrpSpPr>
          <p:grpSpPr>
            <a:xfrm>
              <a:off x="0" y="0"/>
              <a:ext cx="6362700" cy="5829300"/>
              <a:chOff x="0" y="0"/>
              <a:chExt cx="7217781" cy="5833266"/>
            </a:xfrm>
          </p:grpSpPr>
          <p:sp>
            <p:nvSpPr>
              <p:cNvPr id="11" name="Shape 5">
                <a:extLst>
                  <a:ext uri="{FF2B5EF4-FFF2-40B4-BE49-F238E27FC236}">
                    <a16:creationId xmlns:a16="http://schemas.microsoft.com/office/drawing/2014/main" id="{00000000-0008-0000-0000-00000A000000}"/>
                  </a:ext>
                </a:extLst>
              </p:cNvPr>
              <p:cNvSpPr/>
              <p:nvPr/>
            </p:nvSpPr>
            <p:spPr>
              <a:xfrm>
                <a:off x="0" y="0"/>
                <a:ext cx="7217775" cy="5833250"/>
              </a:xfrm>
              <a:prstGeom prst="rect">
                <a:avLst/>
              </a:prstGeom>
              <a:no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sz="1400"/>
              </a:p>
            </p:txBody>
          </p:sp>
          <p:pic>
            <p:nvPicPr>
              <p:cNvPr id="12" name="Shape 9">
                <a:extLst>
                  <a:ext uri="{FF2B5EF4-FFF2-40B4-BE49-F238E27FC236}">
                    <a16:creationId xmlns:a16="http://schemas.microsoft.com/office/drawing/2014/main" id="{00000000-0008-0000-0000-00000B000000}"/>
                  </a:ext>
                </a:extLst>
              </p:cNvPr>
              <p:cNvPicPr preferRelativeResize="0"/>
              <p:nvPr/>
            </p:nvPicPr>
            <p:blipFill rotWithShape="1">
              <a:blip r:embed="rId2">
                <a:alphaModFix/>
              </a:blip>
              <a:srcRect/>
              <a:stretch/>
            </p:blipFill>
            <p:spPr>
              <a:xfrm>
                <a:off x="0" y="0"/>
                <a:ext cx="7217781" cy="5833266"/>
              </a:xfrm>
              <a:prstGeom prst="rect">
                <a:avLst/>
              </a:prstGeom>
              <a:noFill/>
              <a:ln>
                <a:noFill/>
              </a:ln>
            </p:spPr>
          </p:pic>
          <p:pic>
            <p:nvPicPr>
              <p:cNvPr id="14" name="Shape 10">
                <a:extLst>
                  <a:ext uri="{FF2B5EF4-FFF2-40B4-BE49-F238E27FC236}">
                    <a16:creationId xmlns:a16="http://schemas.microsoft.com/office/drawing/2014/main" id="{00000000-0008-0000-0000-00000C000000}"/>
                  </a:ext>
                </a:extLst>
              </p:cNvPr>
              <p:cNvPicPr preferRelativeResize="0"/>
              <p:nvPr/>
            </p:nvPicPr>
            <p:blipFill rotWithShape="1">
              <a:blip r:embed="rId3">
                <a:alphaModFix amt="85000"/>
              </a:blip>
              <a:srcRect/>
              <a:stretch/>
            </p:blipFill>
            <p:spPr>
              <a:xfrm rot="795333">
                <a:off x="3271525" y="677368"/>
                <a:ext cx="2478400" cy="2770682"/>
              </a:xfrm>
              <a:prstGeom prst="rect">
                <a:avLst/>
              </a:prstGeom>
              <a:noFill/>
              <a:ln>
                <a:noFill/>
              </a:ln>
            </p:spPr>
          </p:pic>
        </p:grpSp>
      </p:grpSp>
      <p:sp>
        <p:nvSpPr>
          <p:cNvPr id="44" name="矢印: 右 43">
            <a:extLst>
              <a:ext uri="{FF2B5EF4-FFF2-40B4-BE49-F238E27FC236}">
                <a16:creationId xmlns:a16="http://schemas.microsoft.com/office/drawing/2014/main" id="{BE6203B7-4E29-F1B7-EAA5-03B0CCB54B12}"/>
              </a:ext>
            </a:extLst>
          </p:cNvPr>
          <p:cNvSpPr/>
          <p:nvPr/>
        </p:nvSpPr>
        <p:spPr>
          <a:xfrm>
            <a:off x="2885867" y="4565044"/>
            <a:ext cx="354819" cy="346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F42F724D-76E5-40AB-1160-7B114548C694}"/>
              </a:ext>
            </a:extLst>
          </p:cNvPr>
          <p:cNvPicPr>
            <a:picLocks noChangeAspect="1"/>
          </p:cNvPicPr>
          <p:nvPr/>
        </p:nvPicPr>
        <p:blipFill>
          <a:blip r:embed="rId4"/>
          <a:stretch>
            <a:fillRect/>
          </a:stretch>
        </p:blipFill>
        <p:spPr>
          <a:xfrm rot="179160">
            <a:off x="10131867" y="6763481"/>
            <a:ext cx="684341" cy="189038"/>
          </a:xfrm>
          <a:prstGeom prst="rect">
            <a:avLst/>
          </a:prstGeom>
        </p:spPr>
      </p:pic>
      <p:pic>
        <p:nvPicPr>
          <p:cNvPr id="47" name="図 46">
            <a:extLst>
              <a:ext uri="{FF2B5EF4-FFF2-40B4-BE49-F238E27FC236}">
                <a16:creationId xmlns:a16="http://schemas.microsoft.com/office/drawing/2014/main" id="{19885671-2544-D0FC-B293-67518451FB67}"/>
              </a:ext>
            </a:extLst>
          </p:cNvPr>
          <p:cNvPicPr>
            <a:picLocks noChangeAspect="1"/>
          </p:cNvPicPr>
          <p:nvPr/>
        </p:nvPicPr>
        <p:blipFill>
          <a:blip r:embed="rId5"/>
          <a:stretch>
            <a:fillRect/>
          </a:stretch>
        </p:blipFill>
        <p:spPr>
          <a:xfrm>
            <a:off x="9182123" y="3554436"/>
            <a:ext cx="2583828" cy="2367272"/>
          </a:xfrm>
          <a:prstGeom prst="rect">
            <a:avLst/>
          </a:prstGeom>
        </p:spPr>
      </p:pic>
      <p:pic>
        <p:nvPicPr>
          <p:cNvPr id="48" name="image2.png">
            <a:extLst>
              <a:ext uri="{FF2B5EF4-FFF2-40B4-BE49-F238E27FC236}">
                <a16:creationId xmlns:a16="http://schemas.microsoft.com/office/drawing/2014/main" id="{C87885DB-598A-4E86-9A44-B35FFEB2821D}"/>
              </a:ext>
            </a:extLst>
          </p:cNvPr>
          <p:cNvPicPr preferRelativeResize="0"/>
          <p:nvPr/>
        </p:nvPicPr>
        <p:blipFill rotWithShape="1">
          <a:blip r:embed="rId6" cstate="print">
            <a:alphaModFix amt="85000"/>
          </a:blip>
          <a:srcRect r="38104" b="60123"/>
          <a:stretch/>
        </p:blipFill>
        <p:spPr>
          <a:xfrm>
            <a:off x="6352237" y="4218125"/>
            <a:ext cx="2510386" cy="936851"/>
          </a:xfrm>
          <a:prstGeom prst="rect">
            <a:avLst/>
          </a:prstGeom>
          <a:noFill/>
        </p:spPr>
      </p:pic>
      <p:sp>
        <p:nvSpPr>
          <p:cNvPr id="49" name="矢印: 右 48">
            <a:extLst>
              <a:ext uri="{FF2B5EF4-FFF2-40B4-BE49-F238E27FC236}">
                <a16:creationId xmlns:a16="http://schemas.microsoft.com/office/drawing/2014/main" id="{F69941E7-54F9-05AE-2452-D87E85A0F756}"/>
              </a:ext>
            </a:extLst>
          </p:cNvPr>
          <p:cNvSpPr/>
          <p:nvPr/>
        </p:nvSpPr>
        <p:spPr>
          <a:xfrm>
            <a:off x="8821354" y="4634298"/>
            <a:ext cx="354819" cy="346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コンテンツ プレースホルダー 2">
            <a:extLst>
              <a:ext uri="{FF2B5EF4-FFF2-40B4-BE49-F238E27FC236}">
                <a16:creationId xmlns:a16="http://schemas.microsoft.com/office/drawing/2014/main" id="{031EE5B8-786F-0C68-607A-57544BF8E37C}"/>
              </a:ext>
            </a:extLst>
          </p:cNvPr>
          <p:cNvSpPr txBox="1">
            <a:spLocks/>
          </p:cNvSpPr>
          <p:nvPr/>
        </p:nvSpPr>
        <p:spPr>
          <a:xfrm>
            <a:off x="593460" y="6052240"/>
            <a:ext cx="2064557" cy="325087"/>
          </a:xfrm>
          <a:prstGeom prst="rect">
            <a:avLst/>
          </a:prstGeom>
          <a:solidFill>
            <a:schemeClr val="bg1"/>
          </a:solidFill>
          <a:ln>
            <a:solidFill>
              <a:schemeClr val="tx1"/>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1800" dirty="0"/>
              <a:t>背景図面</a:t>
            </a:r>
            <a:endParaRPr lang="en-US" altLang="ja-JP" sz="1800" dirty="0"/>
          </a:p>
        </p:txBody>
      </p:sp>
      <p:pic>
        <p:nvPicPr>
          <p:cNvPr id="51" name="image1.png" title="画像">
            <a:extLst>
              <a:ext uri="{FF2B5EF4-FFF2-40B4-BE49-F238E27FC236}">
                <a16:creationId xmlns:a16="http://schemas.microsoft.com/office/drawing/2014/main" id="{00000000-0008-0000-0000-00000E000000}"/>
              </a:ext>
            </a:extLst>
          </p:cNvPr>
          <p:cNvPicPr preferRelativeResize="0"/>
          <p:nvPr/>
        </p:nvPicPr>
        <p:blipFill>
          <a:blip r:embed="rId3" cstate="print"/>
          <a:stretch>
            <a:fillRect/>
          </a:stretch>
        </p:blipFill>
        <p:spPr>
          <a:xfrm>
            <a:off x="501811" y="3513426"/>
            <a:ext cx="2156206" cy="2323089"/>
          </a:xfrm>
          <a:prstGeom prst="rect">
            <a:avLst/>
          </a:prstGeom>
          <a:noFill/>
        </p:spPr>
      </p:pic>
    </p:spTree>
    <p:extLst>
      <p:ext uri="{BB962C8B-B14F-4D97-AF65-F5344CB8AC3E}">
        <p14:creationId xmlns:p14="http://schemas.microsoft.com/office/powerpoint/2010/main" val="443268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四角形: 角を丸くする 23">
            <a:extLst>
              <a:ext uri="{FF2B5EF4-FFF2-40B4-BE49-F238E27FC236}">
                <a16:creationId xmlns:a16="http://schemas.microsoft.com/office/drawing/2014/main" id="{7868D74A-776C-5075-3272-0F7C61DB6923}"/>
              </a:ext>
            </a:extLst>
          </p:cNvPr>
          <p:cNvSpPr/>
          <p:nvPr/>
        </p:nvSpPr>
        <p:spPr>
          <a:xfrm>
            <a:off x="445519" y="2416550"/>
            <a:ext cx="2963336" cy="2028882"/>
          </a:xfrm>
          <a:prstGeom prst="roundRect">
            <a:avLst>
              <a:gd name="adj" fmla="val 641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11376202-2D67-F2F9-EE36-A2C53D738FAA}"/>
              </a:ext>
            </a:extLst>
          </p:cNvPr>
          <p:cNvSpPr/>
          <p:nvPr/>
        </p:nvSpPr>
        <p:spPr>
          <a:xfrm>
            <a:off x="4140200" y="3906823"/>
            <a:ext cx="4287188" cy="1288296"/>
          </a:xfrm>
          <a:prstGeom prst="roundRect">
            <a:avLst>
              <a:gd name="adj" fmla="val 976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635CDC93-59EB-956B-42E4-87EF23EF6400}"/>
              </a:ext>
            </a:extLst>
          </p:cNvPr>
          <p:cNvSpPr/>
          <p:nvPr/>
        </p:nvSpPr>
        <p:spPr>
          <a:xfrm>
            <a:off x="9084125" y="2405746"/>
            <a:ext cx="2907105" cy="2926014"/>
          </a:xfrm>
          <a:prstGeom prst="roundRect">
            <a:avLst>
              <a:gd name="adj" fmla="val 6413"/>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30A2C330-5466-E2BC-3B33-52A67F944A05}"/>
              </a:ext>
            </a:extLst>
          </p:cNvPr>
          <p:cNvSpPr/>
          <p:nvPr/>
        </p:nvSpPr>
        <p:spPr>
          <a:xfrm>
            <a:off x="4140200" y="2398334"/>
            <a:ext cx="4287188" cy="1288296"/>
          </a:xfrm>
          <a:prstGeom prst="roundRect">
            <a:avLst>
              <a:gd name="adj" fmla="val 976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sz="2400" dirty="0"/>
              <a:t>　はじめに　用語の定義</a:t>
            </a:r>
          </a:p>
        </p:txBody>
      </p:sp>
      <p:sp>
        <p:nvSpPr>
          <p:cNvPr id="9" name="正方形/長方形 8">
            <a:extLst>
              <a:ext uri="{FF2B5EF4-FFF2-40B4-BE49-F238E27FC236}">
                <a16:creationId xmlns:a16="http://schemas.microsoft.com/office/drawing/2014/main" id="{B9FA70F1-93D3-4A74-8292-2E26EEB88198}"/>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F131F529-E43A-5F83-37BF-6D632C827F0A}"/>
              </a:ext>
            </a:extLst>
          </p:cNvPr>
          <p:cNvSpPr>
            <a:spLocks noGrp="1"/>
          </p:cNvSpPr>
          <p:nvPr>
            <p:ph type="sldNum" sz="quarter" idx="12"/>
          </p:nvPr>
        </p:nvSpPr>
        <p:spPr/>
        <p:txBody>
          <a:bodyPr/>
          <a:lstStyle/>
          <a:p>
            <a:fld id="{74251A75-00F0-4978-89AA-772CC97475EB}" type="slidenum">
              <a:rPr lang="ja-JP" altLang="en-US" smtClean="0"/>
              <a:pPr/>
              <a:t>3</a:t>
            </a:fld>
            <a:endParaRPr lang="ja-JP" altLang="en-US"/>
          </a:p>
        </p:txBody>
      </p:sp>
      <p:sp>
        <p:nvSpPr>
          <p:cNvPr id="13" name="テキスト ボックス 12">
            <a:extLst>
              <a:ext uri="{FF2B5EF4-FFF2-40B4-BE49-F238E27FC236}">
                <a16:creationId xmlns:a16="http://schemas.microsoft.com/office/drawing/2014/main" id="{9EC7FE29-7ED6-F2A4-F802-33794D8826C2}"/>
              </a:ext>
            </a:extLst>
          </p:cNvPr>
          <p:cNvSpPr txBox="1"/>
          <p:nvPr/>
        </p:nvSpPr>
        <p:spPr>
          <a:xfrm>
            <a:off x="9278816" y="2514450"/>
            <a:ext cx="2502141" cy="2554545"/>
          </a:xfrm>
          <a:prstGeom prst="rect">
            <a:avLst/>
          </a:prstGeom>
          <a:noFill/>
        </p:spPr>
        <p:txBody>
          <a:bodyPr wrap="square" rtlCol="0">
            <a:spAutoFit/>
          </a:bodyPr>
          <a:lstStyle/>
          <a:p>
            <a:r>
              <a:rPr lang="ja-JP" altLang="en-US" sz="1600">
                <a:solidFill>
                  <a:srgbClr val="505050"/>
                </a:solidFill>
                <a:latin typeface="BIZ UDゴシック" panose="020B0400000000000000" pitchFamily="49" charset="-128"/>
                <a:ea typeface="BIZ UDゴシック" panose="020B0400000000000000" pitchFamily="49" charset="-128"/>
              </a:rPr>
              <a:t>砂防関係施設</a:t>
            </a:r>
            <a:endParaRPr lang="en-US" altLang="ja-JP" sz="1600">
              <a:solidFill>
                <a:srgbClr val="505050"/>
              </a:solidFill>
              <a:latin typeface="BIZ UDゴシック" panose="020B0400000000000000" pitchFamily="49" charset="-128"/>
              <a:ea typeface="BIZ UDゴシック" panose="020B0400000000000000" pitchFamily="49" charset="-128"/>
            </a:endParaRPr>
          </a:p>
          <a:p>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・砂防施設</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（約</a:t>
            </a:r>
            <a:r>
              <a:rPr lang="en-US" altLang="ja-JP" sz="1600">
                <a:solidFill>
                  <a:srgbClr val="505050"/>
                </a:solidFill>
                <a:latin typeface="BIZ UDゴシック" panose="020B0400000000000000" pitchFamily="49" charset="-128"/>
                <a:ea typeface="BIZ UDゴシック" panose="020B0400000000000000" pitchFamily="49" charset="-128"/>
              </a:rPr>
              <a:t>1400</a:t>
            </a:r>
            <a:r>
              <a:rPr lang="ja-JP" altLang="en-US" sz="1600">
                <a:solidFill>
                  <a:srgbClr val="505050"/>
                </a:solidFill>
                <a:latin typeface="BIZ UDゴシック" panose="020B0400000000000000" pitchFamily="49" charset="-128"/>
                <a:ea typeface="BIZ UDゴシック" panose="020B0400000000000000" pitchFamily="49" charset="-128"/>
              </a:rPr>
              <a:t>基</a:t>
            </a:r>
            <a:r>
              <a:rPr lang="en-US" altLang="ja-JP" sz="1600">
                <a:solidFill>
                  <a:srgbClr val="505050"/>
                </a:solidFill>
                <a:latin typeface="BIZ UDゴシック" panose="020B0400000000000000" pitchFamily="49" charset="-128"/>
                <a:ea typeface="BIZ UDゴシック" panose="020B0400000000000000" pitchFamily="49" charset="-128"/>
              </a:rPr>
              <a:t>)</a:t>
            </a:r>
          </a:p>
          <a:p>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・急傾斜地崩壊防止施設</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（約</a:t>
            </a:r>
            <a:r>
              <a:rPr lang="en-US" altLang="ja-JP" sz="1600">
                <a:solidFill>
                  <a:srgbClr val="505050"/>
                </a:solidFill>
                <a:latin typeface="BIZ UDゴシック" panose="020B0400000000000000" pitchFamily="49" charset="-128"/>
                <a:ea typeface="BIZ UDゴシック" panose="020B0400000000000000" pitchFamily="49" charset="-128"/>
              </a:rPr>
              <a:t>900</a:t>
            </a:r>
            <a:r>
              <a:rPr lang="ja-JP" altLang="en-US" sz="1600">
                <a:solidFill>
                  <a:srgbClr val="505050"/>
                </a:solidFill>
                <a:latin typeface="BIZ UDゴシック" panose="020B0400000000000000" pitchFamily="49" charset="-128"/>
                <a:ea typeface="BIZ UDゴシック" panose="020B0400000000000000" pitchFamily="49" charset="-128"/>
              </a:rPr>
              <a:t>区域）</a:t>
            </a:r>
            <a:endParaRPr lang="en-US" altLang="ja-JP" sz="1600">
              <a:solidFill>
                <a:srgbClr val="505050"/>
              </a:solidFill>
              <a:latin typeface="BIZ UDゴシック" panose="020B0400000000000000" pitchFamily="49" charset="-128"/>
              <a:ea typeface="BIZ UDゴシック" panose="020B0400000000000000" pitchFamily="49" charset="-128"/>
            </a:endParaRPr>
          </a:p>
          <a:p>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・地すべり防止施設</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（約</a:t>
            </a:r>
            <a:r>
              <a:rPr lang="en-US" altLang="ja-JP" sz="1600">
                <a:solidFill>
                  <a:srgbClr val="505050"/>
                </a:solidFill>
                <a:latin typeface="BIZ UDゴシック" panose="020B0400000000000000" pitchFamily="49" charset="-128"/>
                <a:ea typeface="BIZ UDゴシック" panose="020B0400000000000000" pitchFamily="49" charset="-128"/>
              </a:rPr>
              <a:t>80</a:t>
            </a:r>
            <a:r>
              <a:rPr lang="ja-JP" altLang="en-US" sz="1600">
                <a:solidFill>
                  <a:srgbClr val="505050"/>
                </a:solidFill>
                <a:latin typeface="BIZ UDゴシック" panose="020B0400000000000000" pitchFamily="49" charset="-128"/>
                <a:ea typeface="BIZ UDゴシック" panose="020B0400000000000000" pitchFamily="49" charset="-128"/>
              </a:rPr>
              <a:t>区域）</a:t>
            </a:r>
            <a:endParaRPr lang="en-US" altLang="ja-JP" sz="1600">
              <a:solidFill>
                <a:srgbClr val="505050"/>
              </a:solidFill>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AE61CB0B-B227-7237-A65E-7E9B96335375}"/>
              </a:ext>
            </a:extLst>
          </p:cNvPr>
          <p:cNvSpPr txBox="1"/>
          <p:nvPr/>
        </p:nvSpPr>
        <p:spPr>
          <a:xfrm>
            <a:off x="6371979" y="2515638"/>
            <a:ext cx="1835862" cy="1077218"/>
          </a:xfrm>
          <a:prstGeom prst="rect">
            <a:avLst/>
          </a:prstGeom>
          <a:noFill/>
          <a:ln>
            <a:solidFill>
              <a:schemeClr val="bg1">
                <a:lumMod val="65000"/>
              </a:schemeClr>
            </a:solidFill>
          </a:ln>
        </p:spPr>
        <p:txBody>
          <a:bodyPr wrap="square" rtlCol="0">
            <a:spAutoFit/>
          </a:bodyPr>
          <a:lstStyle/>
          <a:p>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sz="1600" b="1">
                <a:solidFill>
                  <a:srgbClr val="505050"/>
                </a:solidFill>
                <a:highlight>
                  <a:srgbClr val="D5E3CF"/>
                </a:highlight>
                <a:latin typeface="BIZ UDゴシック" panose="020B0400000000000000" pitchFamily="49" charset="-128"/>
                <a:ea typeface="BIZ UDゴシック" panose="020B0400000000000000" pitchFamily="49" charset="-128"/>
              </a:rPr>
              <a:t>点検対象施設</a:t>
            </a:r>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A</a:t>
            </a:r>
            <a:r>
              <a:rPr lang="ja-JP" altLang="en-US" sz="1600">
                <a:solidFill>
                  <a:srgbClr val="505050"/>
                </a:solidFill>
                <a:latin typeface="BIZ UDゴシック" panose="020B0400000000000000" pitchFamily="49" charset="-128"/>
                <a:ea typeface="BIZ UDゴシック" panose="020B0400000000000000" pitchFamily="49" charset="-128"/>
              </a:rPr>
              <a:t>堰堤</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B</a:t>
            </a:r>
            <a:r>
              <a:rPr lang="ja-JP" altLang="en-US" sz="1600">
                <a:solidFill>
                  <a:srgbClr val="505050"/>
                </a:solidFill>
                <a:latin typeface="BIZ UDゴシック" panose="020B0400000000000000" pitchFamily="49" charset="-128"/>
                <a:ea typeface="BIZ UDゴシック" panose="020B0400000000000000" pitchFamily="49" charset="-128"/>
              </a:rPr>
              <a:t>堰堤</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C</a:t>
            </a:r>
            <a:r>
              <a:rPr lang="ja-JP" altLang="en-US" sz="1600">
                <a:solidFill>
                  <a:srgbClr val="505050"/>
                </a:solidFill>
                <a:latin typeface="BIZ UDゴシック" panose="020B0400000000000000" pitchFamily="49" charset="-128"/>
                <a:ea typeface="BIZ UDゴシック" panose="020B0400000000000000" pitchFamily="49" charset="-128"/>
              </a:rPr>
              <a:t>堰堤</a:t>
            </a:r>
            <a:endParaRPr lang="en-US" altLang="ja-JP" sz="1600">
              <a:solidFill>
                <a:srgbClr val="505050"/>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E3184034-799F-20CF-E252-6C8B7502DEEF}"/>
              </a:ext>
            </a:extLst>
          </p:cNvPr>
          <p:cNvSpPr txBox="1"/>
          <p:nvPr/>
        </p:nvSpPr>
        <p:spPr>
          <a:xfrm>
            <a:off x="4169618" y="2472412"/>
            <a:ext cx="2078411" cy="830997"/>
          </a:xfrm>
          <a:prstGeom prst="rect">
            <a:avLst/>
          </a:prstGeom>
          <a:noFill/>
        </p:spPr>
        <p:txBody>
          <a:bodyPr wrap="square" rtlCol="0">
            <a:spAutoFit/>
          </a:bodyPr>
          <a:lstStyle/>
          <a:p>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sz="1600" b="1">
                <a:solidFill>
                  <a:srgbClr val="505050"/>
                </a:solidFill>
                <a:highlight>
                  <a:srgbClr val="D5E3CF"/>
                </a:highlight>
                <a:latin typeface="BIZ UDゴシック" panose="020B0400000000000000" pitchFamily="49" charset="-128"/>
                <a:ea typeface="BIZ UDゴシック" panose="020B0400000000000000" pitchFamily="49" charset="-128"/>
              </a:rPr>
              <a:t>プロジェクト</a:t>
            </a:r>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p>
          <a:p>
            <a:r>
              <a:rPr lang="ja-JP" altLang="en-US" sz="1600">
                <a:solidFill>
                  <a:srgbClr val="505050"/>
                </a:solidFill>
                <a:latin typeface="BIZ UDゴシック" panose="020B0400000000000000" pitchFamily="49" charset="-128"/>
                <a:ea typeface="BIZ UDゴシック" panose="020B0400000000000000" pitchFamily="49" charset="-128"/>
              </a:rPr>
              <a:t>　〇〇砂防施設</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　点検業務</a:t>
            </a:r>
            <a:endParaRPr lang="en-US" altLang="ja-JP" sz="1600">
              <a:solidFill>
                <a:srgbClr val="505050"/>
              </a:solidFill>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444EBF95-1A5D-76AE-D9CB-B972221E6C14}"/>
              </a:ext>
            </a:extLst>
          </p:cNvPr>
          <p:cNvSpPr txBox="1"/>
          <p:nvPr/>
        </p:nvSpPr>
        <p:spPr>
          <a:xfrm>
            <a:off x="4249774" y="4029933"/>
            <a:ext cx="2094072" cy="830997"/>
          </a:xfrm>
          <a:prstGeom prst="rect">
            <a:avLst/>
          </a:prstGeom>
          <a:noFill/>
        </p:spPr>
        <p:txBody>
          <a:bodyPr wrap="square" rtlCol="0">
            <a:spAutoFit/>
          </a:bodyPr>
          <a:lstStyle/>
          <a:p>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sz="1600" b="1">
                <a:solidFill>
                  <a:srgbClr val="505050"/>
                </a:solidFill>
                <a:highlight>
                  <a:srgbClr val="D5E3CF"/>
                </a:highlight>
                <a:latin typeface="BIZ UDゴシック" panose="020B0400000000000000" pitchFamily="49" charset="-128"/>
                <a:ea typeface="BIZ UDゴシック" panose="020B0400000000000000" pitchFamily="49" charset="-128"/>
              </a:rPr>
              <a:t>プロジェクト</a:t>
            </a:r>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p>
          <a:p>
            <a:r>
              <a:rPr lang="ja-JP" altLang="en-US" sz="1600">
                <a:solidFill>
                  <a:srgbClr val="505050"/>
                </a:solidFill>
                <a:latin typeface="BIZ UDゴシック" panose="020B0400000000000000" pitchFamily="49" charset="-128"/>
                <a:ea typeface="BIZ UDゴシック" panose="020B0400000000000000" pitchFamily="49" charset="-128"/>
              </a:rPr>
              <a:t>　△△砂防施設</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　点検業務</a:t>
            </a:r>
            <a:endParaRPr lang="en-US" altLang="ja-JP" sz="1600">
              <a:solidFill>
                <a:srgbClr val="505050"/>
              </a:solidFill>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66CB095D-2BEB-2C2F-9EB8-31EF6CB24B37}"/>
              </a:ext>
            </a:extLst>
          </p:cNvPr>
          <p:cNvSpPr txBox="1"/>
          <p:nvPr/>
        </p:nvSpPr>
        <p:spPr>
          <a:xfrm>
            <a:off x="6376492" y="3985305"/>
            <a:ext cx="1831349" cy="1077218"/>
          </a:xfrm>
          <a:prstGeom prst="rect">
            <a:avLst/>
          </a:prstGeom>
          <a:noFill/>
          <a:ln>
            <a:solidFill>
              <a:schemeClr val="bg1">
                <a:lumMod val="65000"/>
              </a:schemeClr>
            </a:solidFill>
          </a:ln>
        </p:spPr>
        <p:txBody>
          <a:bodyPr wrap="square" rtlCol="0">
            <a:spAutoFit/>
          </a:bodyPr>
          <a:lstStyle/>
          <a:p>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sz="1600" b="1">
                <a:solidFill>
                  <a:srgbClr val="505050"/>
                </a:solidFill>
                <a:highlight>
                  <a:srgbClr val="D5E3CF"/>
                </a:highlight>
                <a:latin typeface="BIZ UDゴシック" panose="020B0400000000000000" pitchFamily="49" charset="-128"/>
                <a:ea typeface="BIZ UDゴシック" panose="020B0400000000000000" pitchFamily="49" charset="-128"/>
              </a:rPr>
              <a:t>点検対象施設</a:t>
            </a:r>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X</a:t>
            </a:r>
            <a:r>
              <a:rPr lang="ja-JP" altLang="en-US" sz="1600">
                <a:solidFill>
                  <a:srgbClr val="505050"/>
                </a:solidFill>
                <a:latin typeface="BIZ UDゴシック" panose="020B0400000000000000" pitchFamily="49" charset="-128"/>
                <a:ea typeface="BIZ UDゴシック" panose="020B0400000000000000" pitchFamily="49" charset="-128"/>
              </a:rPr>
              <a:t>堰堤</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Y</a:t>
            </a:r>
            <a:r>
              <a:rPr lang="ja-JP" altLang="en-US" sz="1600">
                <a:solidFill>
                  <a:srgbClr val="505050"/>
                </a:solidFill>
                <a:latin typeface="BIZ UDゴシック" panose="020B0400000000000000" pitchFamily="49" charset="-128"/>
                <a:ea typeface="BIZ UDゴシック" panose="020B0400000000000000" pitchFamily="49" charset="-128"/>
              </a:rPr>
              <a:t>堰堤</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Z</a:t>
            </a:r>
            <a:r>
              <a:rPr lang="ja-JP" altLang="en-US" sz="1600">
                <a:solidFill>
                  <a:srgbClr val="505050"/>
                </a:solidFill>
                <a:latin typeface="BIZ UDゴシック" panose="020B0400000000000000" pitchFamily="49" charset="-128"/>
                <a:ea typeface="BIZ UDゴシック" panose="020B0400000000000000" pitchFamily="49" charset="-128"/>
              </a:rPr>
              <a:t>堰堤</a:t>
            </a:r>
            <a:endParaRPr lang="en-US" altLang="ja-JP" sz="1600">
              <a:solidFill>
                <a:srgbClr val="505050"/>
              </a:solidFill>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E23BCCE0-7A62-952A-1DDF-D4AAAFD1CDDA}"/>
              </a:ext>
            </a:extLst>
          </p:cNvPr>
          <p:cNvSpPr txBox="1"/>
          <p:nvPr/>
        </p:nvSpPr>
        <p:spPr>
          <a:xfrm>
            <a:off x="411043" y="2515751"/>
            <a:ext cx="2729072" cy="584775"/>
          </a:xfrm>
          <a:prstGeom prst="rect">
            <a:avLst/>
          </a:prstGeom>
          <a:noFill/>
        </p:spPr>
        <p:txBody>
          <a:bodyPr wrap="square" rtlCol="0">
            <a:spAutoFit/>
          </a:bodyPr>
          <a:lstStyle/>
          <a:p>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sz="1600" b="1">
                <a:solidFill>
                  <a:srgbClr val="505050"/>
                </a:solidFill>
                <a:highlight>
                  <a:srgbClr val="D5E3CF"/>
                </a:highlight>
                <a:latin typeface="BIZ UDゴシック" panose="020B0400000000000000" pitchFamily="49" charset="-128"/>
                <a:ea typeface="BIZ UDゴシック" panose="020B0400000000000000" pitchFamily="49" charset="-128"/>
              </a:rPr>
              <a:t>グループ</a:t>
            </a:r>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p>
          <a:p>
            <a:r>
              <a:rPr lang="ja-JP" altLang="en-US" sz="1600">
                <a:solidFill>
                  <a:srgbClr val="505050"/>
                </a:solidFill>
                <a:latin typeface="BIZ UDゴシック" panose="020B0400000000000000" pitchFamily="49" charset="-128"/>
                <a:ea typeface="BIZ UDゴシック" panose="020B0400000000000000" pitchFamily="49" charset="-128"/>
              </a:rPr>
              <a:t>　〇〇建設コンサルタント</a:t>
            </a:r>
            <a:endParaRPr lang="en-US" altLang="ja-JP" sz="1600">
              <a:solidFill>
                <a:srgbClr val="505050"/>
              </a:solidFill>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988D83CE-7700-9522-DC87-0582438C349C}"/>
              </a:ext>
            </a:extLst>
          </p:cNvPr>
          <p:cNvSpPr txBox="1"/>
          <p:nvPr/>
        </p:nvSpPr>
        <p:spPr>
          <a:xfrm>
            <a:off x="944411" y="3214028"/>
            <a:ext cx="2065629" cy="1077218"/>
          </a:xfrm>
          <a:prstGeom prst="rect">
            <a:avLst/>
          </a:prstGeom>
          <a:noFill/>
          <a:ln>
            <a:solidFill>
              <a:schemeClr val="bg1">
                <a:lumMod val="75000"/>
              </a:schemeClr>
            </a:solidFill>
          </a:ln>
        </p:spPr>
        <p:txBody>
          <a:bodyPr wrap="square" rtlCol="0">
            <a:spAutoFit/>
          </a:bodyPr>
          <a:lstStyle/>
          <a:p>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sz="1600" b="1">
                <a:solidFill>
                  <a:srgbClr val="505050"/>
                </a:solidFill>
                <a:highlight>
                  <a:srgbClr val="D5E3CF"/>
                </a:highlight>
                <a:latin typeface="BIZ UDゴシック" panose="020B0400000000000000" pitchFamily="49" charset="-128"/>
                <a:ea typeface="BIZ UDゴシック" panose="020B0400000000000000" pitchFamily="49" charset="-128"/>
              </a:rPr>
              <a:t>ユーザー</a:t>
            </a:r>
            <a:r>
              <a:rPr lang="en-US" altLang="ja-JP" sz="1600" b="1">
                <a:solidFill>
                  <a:srgbClr val="505050"/>
                </a:solidFill>
                <a:highlight>
                  <a:srgbClr val="D5E3CF"/>
                </a:highlight>
                <a:latin typeface="BIZ UDゴシック" panose="020B0400000000000000" pitchFamily="49" charset="-128"/>
                <a:ea typeface="BIZ UDゴシック" panose="020B0400000000000000" pitchFamily="49" charset="-128"/>
              </a:rPr>
              <a:t>】</a:t>
            </a: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A</a:t>
            </a:r>
            <a:r>
              <a:rPr lang="ja-JP" altLang="en-US" sz="1600">
                <a:solidFill>
                  <a:srgbClr val="505050"/>
                </a:solidFill>
                <a:latin typeface="BIZ UDゴシック" panose="020B0400000000000000" pitchFamily="49" charset="-128"/>
                <a:ea typeface="BIZ UDゴシック" panose="020B0400000000000000" pitchFamily="49" charset="-128"/>
              </a:rPr>
              <a:t>さん（管理者）</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B</a:t>
            </a:r>
            <a:r>
              <a:rPr lang="ja-JP" altLang="en-US" sz="1600">
                <a:solidFill>
                  <a:srgbClr val="505050"/>
                </a:solidFill>
                <a:latin typeface="BIZ UDゴシック" panose="020B0400000000000000" pitchFamily="49" charset="-128"/>
                <a:ea typeface="BIZ UDゴシック" panose="020B0400000000000000" pitchFamily="49" charset="-128"/>
              </a:rPr>
              <a:t>さん</a:t>
            </a:r>
            <a:endParaRPr lang="en-US" altLang="ja-JP" sz="1600">
              <a:solidFill>
                <a:srgbClr val="505050"/>
              </a:solidFill>
              <a:latin typeface="BIZ UDゴシック" panose="020B0400000000000000" pitchFamily="49" charset="-128"/>
              <a:ea typeface="BIZ UDゴシック" panose="020B0400000000000000" pitchFamily="49" charset="-128"/>
            </a:endParaRPr>
          </a:p>
          <a:p>
            <a:r>
              <a:rPr lang="ja-JP" altLang="en-US" sz="1600">
                <a:solidFill>
                  <a:srgbClr val="505050"/>
                </a:solidFill>
                <a:latin typeface="BIZ UDゴシック" panose="020B0400000000000000" pitchFamily="49" charset="-128"/>
                <a:ea typeface="BIZ UDゴシック" panose="020B0400000000000000" pitchFamily="49" charset="-128"/>
              </a:rPr>
              <a:t>・</a:t>
            </a:r>
            <a:r>
              <a:rPr lang="en-US" altLang="ja-JP" sz="1600">
                <a:solidFill>
                  <a:srgbClr val="505050"/>
                </a:solidFill>
                <a:latin typeface="BIZ UDゴシック" panose="020B0400000000000000" pitchFamily="49" charset="-128"/>
                <a:ea typeface="BIZ UDゴシック" panose="020B0400000000000000" pitchFamily="49" charset="-128"/>
              </a:rPr>
              <a:t>C</a:t>
            </a:r>
            <a:r>
              <a:rPr lang="ja-JP" altLang="en-US" sz="1600">
                <a:solidFill>
                  <a:srgbClr val="505050"/>
                </a:solidFill>
                <a:latin typeface="BIZ UDゴシック" panose="020B0400000000000000" pitchFamily="49" charset="-128"/>
                <a:ea typeface="BIZ UDゴシック" panose="020B0400000000000000" pitchFamily="49" charset="-128"/>
              </a:rPr>
              <a:t>さん</a:t>
            </a:r>
            <a:endParaRPr lang="en-US" altLang="ja-JP" sz="1600">
              <a:solidFill>
                <a:srgbClr val="505050"/>
              </a:solidFill>
              <a:latin typeface="BIZ UDゴシック" panose="020B0400000000000000" pitchFamily="49" charset="-128"/>
              <a:ea typeface="BIZ UDゴシック" panose="020B0400000000000000" pitchFamily="49" charset="-128"/>
            </a:endParaRPr>
          </a:p>
        </p:txBody>
      </p:sp>
      <p:cxnSp>
        <p:nvCxnSpPr>
          <p:cNvPr id="29" name="直線コネクタ 28">
            <a:extLst>
              <a:ext uri="{FF2B5EF4-FFF2-40B4-BE49-F238E27FC236}">
                <a16:creationId xmlns:a16="http://schemas.microsoft.com/office/drawing/2014/main" id="{16EDC9A8-9E7F-C696-6BF9-52B2CC13F617}"/>
              </a:ext>
            </a:extLst>
          </p:cNvPr>
          <p:cNvCxnSpPr>
            <a:cxnSpLocks/>
            <a:stCxn id="24" idx="3"/>
            <a:endCxn id="21" idx="1"/>
          </p:cNvCxnSpPr>
          <p:nvPr/>
        </p:nvCxnSpPr>
        <p:spPr>
          <a:xfrm flipV="1">
            <a:off x="3408855" y="3042482"/>
            <a:ext cx="731345" cy="388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C78A8A2-C9EF-95D8-0CED-B3C88B60DE50}"/>
              </a:ext>
            </a:extLst>
          </p:cNvPr>
          <p:cNvCxnSpPr>
            <a:cxnSpLocks/>
            <a:stCxn id="24" idx="3"/>
            <a:endCxn id="23" idx="1"/>
          </p:cNvCxnSpPr>
          <p:nvPr/>
        </p:nvCxnSpPr>
        <p:spPr>
          <a:xfrm>
            <a:off x="3408855" y="3430991"/>
            <a:ext cx="731345" cy="111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B218248-BBF4-6EE3-1D3C-8EE149F2E558}"/>
              </a:ext>
            </a:extLst>
          </p:cNvPr>
          <p:cNvCxnSpPr>
            <a:cxnSpLocks/>
          </p:cNvCxnSpPr>
          <p:nvPr/>
        </p:nvCxnSpPr>
        <p:spPr>
          <a:xfrm flipH="1" flipV="1">
            <a:off x="8051802" y="3102430"/>
            <a:ext cx="1227014" cy="26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FD92EB98-B0F6-B348-375A-196E9A4F29AA}"/>
              </a:ext>
            </a:extLst>
          </p:cNvPr>
          <p:cNvCxnSpPr>
            <a:cxnSpLocks/>
            <a:endCxn id="18" idx="3"/>
          </p:cNvCxnSpPr>
          <p:nvPr/>
        </p:nvCxnSpPr>
        <p:spPr>
          <a:xfrm flipH="1">
            <a:off x="8207841" y="3282833"/>
            <a:ext cx="1070975" cy="1241081"/>
          </a:xfrm>
          <a:prstGeom prst="line">
            <a:avLst/>
          </a:prstGeom>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B3DFEDFF-A9B8-9729-F307-D3CDCDB1BF52}"/>
              </a:ext>
            </a:extLst>
          </p:cNvPr>
          <p:cNvSpPr txBox="1"/>
          <p:nvPr/>
        </p:nvSpPr>
        <p:spPr>
          <a:xfrm>
            <a:off x="8427388" y="5375981"/>
            <a:ext cx="3594628" cy="954107"/>
          </a:xfrm>
          <a:prstGeom prst="rect">
            <a:avLst/>
          </a:prstGeom>
          <a:noFill/>
        </p:spPr>
        <p:txBody>
          <a:bodyPr wrap="square" rtlCol="0">
            <a:spAutoFit/>
          </a:bodyPr>
          <a:lstStyle/>
          <a:p>
            <a:r>
              <a:rPr lang="ja-JP" altLang="en-US" sz="1400">
                <a:solidFill>
                  <a:srgbClr val="505050"/>
                </a:solidFill>
                <a:latin typeface="BIZ UDゴシック" panose="020B0400000000000000" pitchFamily="49" charset="-128"/>
                <a:ea typeface="BIZ UDゴシック" panose="020B0400000000000000" pitchFamily="49" charset="-128"/>
              </a:rPr>
              <a:t>・プロジェクトと点検対象施設を紐づけ</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　点検結果の登録や編集を行います。</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・点検対象施設の紐づけは点検実施者</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　（受注者側）が実施する想定です。</a:t>
            </a:r>
            <a:endParaRPr lang="en-US" altLang="ja-JP" sz="1400">
              <a:solidFill>
                <a:srgbClr val="505050"/>
              </a:solidFill>
              <a:latin typeface="BIZ UDゴシック" panose="020B0400000000000000" pitchFamily="49" charset="-128"/>
              <a:ea typeface="BIZ UDゴシック" panose="020B0400000000000000" pitchFamily="49" charset="-128"/>
            </a:endParaRPr>
          </a:p>
        </p:txBody>
      </p:sp>
      <p:sp>
        <p:nvSpPr>
          <p:cNvPr id="42" name="テキスト ボックス 41">
            <a:extLst>
              <a:ext uri="{FF2B5EF4-FFF2-40B4-BE49-F238E27FC236}">
                <a16:creationId xmlns:a16="http://schemas.microsoft.com/office/drawing/2014/main" id="{E62E53F7-8726-A0E4-C0B0-48A4FD8F449D}"/>
              </a:ext>
            </a:extLst>
          </p:cNvPr>
          <p:cNvSpPr txBox="1"/>
          <p:nvPr/>
        </p:nvSpPr>
        <p:spPr>
          <a:xfrm>
            <a:off x="195686" y="4558934"/>
            <a:ext cx="3249677" cy="1169551"/>
          </a:xfrm>
          <a:prstGeom prst="rect">
            <a:avLst/>
          </a:prstGeom>
          <a:noFill/>
        </p:spPr>
        <p:txBody>
          <a:bodyPr wrap="square" rtlCol="0">
            <a:spAutoFit/>
          </a:bodyPr>
          <a:lstStyle/>
          <a:p>
            <a:r>
              <a:rPr lang="ja-JP" altLang="en-US" sz="1400">
                <a:solidFill>
                  <a:srgbClr val="505050"/>
                </a:solidFill>
                <a:latin typeface="BIZ UDゴシック" panose="020B0400000000000000" pitchFamily="49" charset="-128"/>
                <a:ea typeface="BIZ UDゴシック" panose="020B0400000000000000" pitchFamily="49" charset="-128"/>
              </a:rPr>
              <a:t>・グループは発注者にて設定します。</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・ユーザーは利用者で追加・削除等を</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　行い管理します。</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・システムログインの</a:t>
            </a:r>
            <a:r>
              <a:rPr lang="en-US" altLang="ja-JP" sz="1400">
                <a:solidFill>
                  <a:srgbClr val="505050"/>
                </a:solidFill>
                <a:latin typeface="BIZ UDゴシック" panose="020B0400000000000000" pitchFamily="49" charset="-128"/>
                <a:ea typeface="BIZ UDゴシック" panose="020B0400000000000000" pitchFamily="49" charset="-128"/>
              </a:rPr>
              <a:t>ID</a:t>
            </a:r>
            <a:r>
              <a:rPr lang="ja-JP" altLang="en-US" sz="1400">
                <a:solidFill>
                  <a:srgbClr val="505050"/>
                </a:solidFill>
                <a:latin typeface="BIZ UDゴシック" panose="020B0400000000000000" pitchFamily="49" charset="-128"/>
                <a:ea typeface="BIZ UDゴシック" panose="020B0400000000000000" pitchFamily="49" charset="-128"/>
              </a:rPr>
              <a:t>パスワードは</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　ユーザー単位で発行します。</a:t>
            </a:r>
            <a:endParaRPr lang="en-US" altLang="ja-JP" sz="1400">
              <a:solidFill>
                <a:srgbClr val="505050"/>
              </a:solidFill>
              <a:latin typeface="BIZ UDゴシック" panose="020B0400000000000000" pitchFamily="49" charset="-128"/>
              <a:ea typeface="BIZ UDゴシック" panose="020B0400000000000000" pitchFamily="49" charset="-128"/>
            </a:endParaRPr>
          </a:p>
        </p:txBody>
      </p:sp>
      <p:sp>
        <p:nvSpPr>
          <p:cNvPr id="47" name="テキスト ボックス 46">
            <a:extLst>
              <a:ext uri="{FF2B5EF4-FFF2-40B4-BE49-F238E27FC236}">
                <a16:creationId xmlns:a16="http://schemas.microsoft.com/office/drawing/2014/main" id="{1D651A22-91A9-7A63-B10C-35DE035FF0CF}"/>
              </a:ext>
            </a:extLst>
          </p:cNvPr>
          <p:cNvSpPr txBox="1"/>
          <p:nvPr/>
        </p:nvSpPr>
        <p:spPr>
          <a:xfrm>
            <a:off x="3735584" y="5273601"/>
            <a:ext cx="4574257" cy="1384995"/>
          </a:xfrm>
          <a:prstGeom prst="rect">
            <a:avLst/>
          </a:prstGeom>
          <a:noFill/>
        </p:spPr>
        <p:txBody>
          <a:bodyPr wrap="square" rtlCol="0">
            <a:spAutoFit/>
          </a:bodyPr>
          <a:lstStyle/>
          <a:p>
            <a:r>
              <a:rPr lang="ja-JP" altLang="en-US" sz="1400">
                <a:solidFill>
                  <a:srgbClr val="505050"/>
                </a:solidFill>
                <a:latin typeface="BIZ UDゴシック" panose="020B0400000000000000" pitchFamily="49" charset="-128"/>
                <a:ea typeface="BIZ UDゴシック" panose="020B0400000000000000" pitchFamily="49" charset="-128"/>
              </a:rPr>
              <a:t>・プロジェクトはグループに紐づきます。</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・ユーザーはプロジェクト工期内で点検対象施設</a:t>
            </a:r>
            <a:br>
              <a:rPr lang="en-US" altLang="ja-JP" sz="1400">
                <a:solidFill>
                  <a:srgbClr val="505050"/>
                </a:solidFill>
                <a:latin typeface="BIZ UDゴシック" panose="020B0400000000000000" pitchFamily="49" charset="-128"/>
                <a:ea typeface="BIZ UDゴシック" panose="020B0400000000000000" pitchFamily="49" charset="-128"/>
              </a:rPr>
            </a:br>
            <a:r>
              <a:rPr lang="ja-JP" altLang="en-US" sz="1400">
                <a:solidFill>
                  <a:srgbClr val="505050"/>
                </a:solidFill>
                <a:latin typeface="BIZ UDゴシック" panose="020B0400000000000000" pitchFamily="49" charset="-128"/>
                <a:ea typeface="BIZ UDゴシック" panose="020B0400000000000000" pitchFamily="49" charset="-128"/>
              </a:rPr>
              <a:t>　の情報の閲覧や編集が可能です。</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・工期終了後も</a:t>
            </a:r>
            <a:r>
              <a:rPr lang="en-US" altLang="ja-JP" sz="1400">
                <a:solidFill>
                  <a:srgbClr val="505050"/>
                </a:solidFill>
                <a:latin typeface="BIZ UDゴシック" panose="020B0400000000000000" pitchFamily="49" charset="-128"/>
                <a:ea typeface="BIZ UDゴシック" panose="020B0400000000000000" pitchFamily="49" charset="-128"/>
              </a:rPr>
              <a:t>90</a:t>
            </a:r>
            <a:r>
              <a:rPr lang="ja-JP" altLang="en-US" sz="1400">
                <a:solidFill>
                  <a:srgbClr val="505050"/>
                </a:solidFill>
                <a:latin typeface="BIZ UDゴシック" panose="020B0400000000000000" pitchFamily="49" charset="-128"/>
                <a:ea typeface="BIZ UDゴシック" panose="020B0400000000000000" pitchFamily="49" charset="-128"/>
              </a:rPr>
              <a:t>日間は閲覧・修正が可能です。</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・プロジェクトの新規作成は点検実施者（受注者側）</a:t>
            </a:r>
            <a:endParaRPr lang="en-US" altLang="ja-JP" sz="1400">
              <a:solidFill>
                <a:srgbClr val="505050"/>
              </a:solidFill>
              <a:latin typeface="BIZ UDゴシック" panose="020B0400000000000000" pitchFamily="49" charset="-128"/>
              <a:ea typeface="BIZ UDゴシック" panose="020B0400000000000000" pitchFamily="49" charset="-128"/>
            </a:endParaRPr>
          </a:p>
          <a:p>
            <a:r>
              <a:rPr lang="ja-JP" altLang="en-US" sz="1400">
                <a:solidFill>
                  <a:srgbClr val="505050"/>
                </a:solidFill>
                <a:latin typeface="BIZ UDゴシック" panose="020B0400000000000000" pitchFamily="49" charset="-128"/>
                <a:ea typeface="BIZ UDゴシック" panose="020B0400000000000000" pitchFamily="49" charset="-128"/>
              </a:rPr>
              <a:t>　が実施する予定です。</a:t>
            </a:r>
            <a:endParaRPr lang="en-US" altLang="ja-JP" sz="1400">
              <a:solidFill>
                <a:srgbClr val="505050"/>
              </a:solidFill>
              <a:latin typeface="BIZ UDゴシック" panose="020B0400000000000000" pitchFamily="49" charset="-128"/>
              <a:ea typeface="BIZ UDゴシック" panose="020B0400000000000000" pitchFamily="49" charset="-128"/>
            </a:endParaRPr>
          </a:p>
        </p:txBody>
      </p:sp>
      <p:sp>
        <p:nvSpPr>
          <p:cNvPr id="48" name="テキスト ボックス 47">
            <a:extLst>
              <a:ext uri="{FF2B5EF4-FFF2-40B4-BE49-F238E27FC236}">
                <a16:creationId xmlns:a16="http://schemas.microsoft.com/office/drawing/2014/main" id="{2F18ABB9-F9B7-BEBD-A80E-09AAB8CFFA71}"/>
              </a:ext>
            </a:extLst>
          </p:cNvPr>
          <p:cNvSpPr txBox="1"/>
          <p:nvPr/>
        </p:nvSpPr>
        <p:spPr>
          <a:xfrm>
            <a:off x="717810" y="780330"/>
            <a:ext cx="9932606" cy="1431161"/>
          </a:xfrm>
          <a:prstGeom prst="rect">
            <a:avLst/>
          </a:prstGeom>
          <a:noFill/>
        </p:spPr>
        <p:txBody>
          <a:bodyPr wrap="square" rtlCol="0">
            <a:spAutoFit/>
          </a:bodyPr>
          <a:lstStyle/>
          <a:p>
            <a:pPr>
              <a:spcAft>
                <a:spcPts val="600"/>
              </a:spcAft>
            </a:pPr>
            <a:r>
              <a:rPr lang="ja-JP" altLang="en-US">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b="1">
                <a:solidFill>
                  <a:srgbClr val="505050"/>
                </a:solidFill>
                <a:latin typeface="BIZ UDゴシック" panose="020B0400000000000000" pitchFamily="49" charset="-128"/>
                <a:ea typeface="BIZ UDゴシック" panose="020B0400000000000000" pitchFamily="49" charset="-128"/>
              </a:rPr>
              <a:t>グループ</a:t>
            </a:r>
            <a:r>
              <a:rPr lang="ja-JP" altLang="en-US">
                <a:solidFill>
                  <a:srgbClr val="505050"/>
                </a:solidFill>
                <a:latin typeface="BIZ UDゴシック" panose="020B0400000000000000" pitchFamily="49" charset="-128"/>
                <a:ea typeface="BIZ UDゴシック" panose="020B0400000000000000" pitchFamily="49" charset="-128"/>
              </a:rPr>
              <a:t>：会社、</a:t>
            </a:r>
            <a:r>
              <a:rPr lang="en-US" altLang="ja-JP">
                <a:solidFill>
                  <a:srgbClr val="505050"/>
                </a:solidFill>
                <a:latin typeface="BIZ UDゴシック" panose="020B0400000000000000" pitchFamily="49" charset="-128"/>
                <a:ea typeface="BIZ UDゴシック" panose="020B0400000000000000" pitchFamily="49" charset="-128"/>
              </a:rPr>
              <a:t>JV</a:t>
            </a:r>
            <a:r>
              <a:rPr lang="ja-JP" altLang="en-US">
                <a:solidFill>
                  <a:srgbClr val="505050"/>
                </a:solidFill>
                <a:latin typeface="BIZ UDゴシック" panose="020B0400000000000000" pitchFamily="49" charset="-128"/>
                <a:ea typeface="BIZ UDゴシック" panose="020B0400000000000000" pitchFamily="49" charset="-128"/>
              </a:rPr>
              <a:t>企業体、所属など</a:t>
            </a:r>
            <a:endParaRPr lang="en-US" altLang="ja-JP">
              <a:solidFill>
                <a:srgbClr val="505050"/>
              </a:solidFill>
              <a:latin typeface="BIZ UDゴシック" panose="020B0400000000000000" pitchFamily="49" charset="-128"/>
              <a:ea typeface="BIZ UDゴシック" panose="020B0400000000000000" pitchFamily="49" charset="-128"/>
            </a:endParaRPr>
          </a:p>
          <a:p>
            <a:pPr>
              <a:spcAft>
                <a:spcPts val="600"/>
              </a:spcAft>
            </a:pPr>
            <a:r>
              <a:rPr lang="ja-JP" altLang="en-US">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b="1">
                <a:solidFill>
                  <a:srgbClr val="505050"/>
                </a:solidFill>
                <a:latin typeface="BIZ UDゴシック" panose="020B0400000000000000" pitchFamily="49" charset="-128"/>
                <a:ea typeface="BIZ UDゴシック" panose="020B0400000000000000" pitchFamily="49" charset="-128"/>
              </a:rPr>
              <a:t>ユーザ</a:t>
            </a:r>
            <a:r>
              <a:rPr lang="ja-JP" altLang="en-US">
                <a:solidFill>
                  <a:srgbClr val="505050"/>
                </a:solidFill>
                <a:latin typeface="BIZ UDゴシック" panose="020B0400000000000000" pitchFamily="49" charset="-128"/>
                <a:ea typeface="BIZ UDゴシック" panose="020B0400000000000000" pitchFamily="49" charset="-128"/>
              </a:rPr>
              <a:t>　：グループに所属する利用者（要メールアドレス。メーリングリストも利用可能）</a:t>
            </a:r>
            <a:endParaRPr lang="en-US" altLang="ja-JP">
              <a:solidFill>
                <a:srgbClr val="505050"/>
              </a:solidFill>
              <a:latin typeface="BIZ UDゴシック" panose="020B0400000000000000" pitchFamily="49" charset="-128"/>
              <a:ea typeface="BIZ UDゴシック" panose="020B0400000000000000" pitchFamily="49" charset="-128"/>
            </a:endParaRPr>
          </a:p>
          <a:p>
            <a:pPr>
              <a:spcAft>
                <a:spcPts val="600"/>
              </a:spcAft>
            </a:pPr>
            <a:r>
              <a:rPr lang="ja-JP" altLang="en-US">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b="1">
                <a:solidFill>
                  <a:srgbClr val="505050"/>
                </a:solidFill>
                <a:latin typeface="BIZ UDゴシック" panose="020B0400000000000000" pitchFamily="49" charset="-128"/>
                <a:ea typeface="BIZ UDゴシック" panose="020B0400000000000000" pitchFamily="49" charset="-128"/>
              </a:rPr>
              <a:t>プロジェクト</a:t>
            </a:r>
            <a:r>
              <a:rPr lang="ja-JP" altLang="en-US">
                <a:solidFill>
                  <a:srgbClr val="505050"/>
                </a:solidFill>
                <a:latin typeface="BIZ UDゴシック" panose="020B0400000000000000" pitchFamily="49" charset="-128"/>
                <a:ea typeface="BIZ UDゴシック" panose="020B0400000000000000" pitchFamily="49" charset="-128"/>
              </a:rPr>
              <a:t>：点検作業の名称（委託業務名称など）</a:t>
            </a:r>
            <a:endParaRPr lang="en-US" altLang="ja-JP">
              <a:solidFill>
                <a:srgbClr val="505050"/>
              </a:solidFill>
              <a:latin typeface="BIZ UDゴシック" panose="020B0400000000000000" pitchFamily="49" charset="-128"/>
              <a:ea typeface="BIZ UDゴシック" panose="020B0400000000000000" pitchFamily="49" charset="-128"/>
            </a:endParaRPr>
          </a:p>
          <a:p>
            <a:pPr>
              <a:spcAft>
                <a:spcPts val="600"/>
              </a:spcAft>
            </a:pPr>
            <a:r>
              <a:rPr lang="ja-JP" altLang="en-US">
                <a:solidFill>
                  <a:srgbClr val="505050"/>
                </a:solidFill>
                <a:highlight>
                  <a:srgbClr val="D5E3CF"/>
                </a:highlight>
                <a:latin typeface="BIZ UDゴシック" panose="020B0400000000000000" pitchFamily="49" charset="-128"/>
                <a:ea typeface="BIZ UDゴシック" panose="020B0400000000000000" pitchFamily="49" charset="-128"/>
              </a:rPr>
              <a:t>・</a:t>
            </a:r>
            <a:r>
              <a:rPr lang="ja-JP" altLang="en-US" b="1">
                <a:solidFill>
                  <a:srgbClr val="505050"/>
                </a:solidFill>
                <a:latin typeface="BIZ UDゴシック" panose="020B0400000000000000" pitchFamily="49" charset="-128"/>
                <a:ea typeface="BIZ UDゴシック" panose="020B0400000000000000" pitchFamily="49" charset="-128"/>
              </a:rPr>
              <a:t>点検対象施設</a:t>
            </a:r>
            <a:r>
              <a:rPr lang="ja-JP" altLang="en-US">
                <a:solidFill>
                  <a:srgbClr val="505050"/>
                </a:solidFill>
                <a:latin typeface="BIZ UDゴシック" panose="020B0400000000000000" pitchFamily="49" charset="-128"/>
                <a:ea typeface="BIZ UDゴシック" panose="020B0400000000000000" pitchFamily="49" charset="-128"/>
              </a:rPr>
              <a:t>：プロジェクトで点検を行う砂防関係施設</a:t>
            </a:r>
            <a:endParaRPr lang="en-US" altLang="ja-JP">
              <a:solidFill>
                <a:srgbClr val="50505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76172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00810-3910-C001-99AD-340307EE37A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1A3F247-3AAD-8FE9-9AE4-F9414E6BE6E7}"/>
              </a:ext>
            </a:extLst>
          </p:cNvPr>
          <p:cNvSpPr>
            <a:spLocks noGrp="1"/>
          </p:cNvSpPr>
          <p:nvPr>
            <p:ph type="title"/>
          </p:nvPr>
        </p:nvSpPr>
        <p:spPr/>
        <p:txBody>
          <a:bodyPr/>
          <a:lstStyle/>
          <a:p>
            <a:r>
              <a:rPr kumimoji="1" lang="ja-JP" altLang="en-US" sz="2400" dirty="0"/>
              <a:t>　初回運用時のデータ登録手順</a:t>
            </a:r>
          </a:p>
        </p:txBody>
      </p:sp>
      <p:sp>
        <p:nvSpPr>
          <p:cNvPr id="9" name="正方形/長方形 8">
            <a:extLst>
              <a:ext uri="{FF2B5EF4-FFF2-40B4-BE49-F238E27FC236}">
                <a16:creationId xmlns:a16="http://schemas.microsoft.com/office/drawing/2014/main" id="{E5FF6931-9D2B-B3AA-2B8B-2B29C9F53865}"/>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2F30B4D4-738B-96D2-2CF1-338B441D8F5E}"/>
              </a:ext>
            </a:extLst>
          </p:cNvPr>
          <p:cNvSpPr>
            <a:spLocks noGrp="1"/>
          </p:cNvSpPr>
          <p:nvPr>
            <p:ph idx="1"/>
          </p:nvPr>
        </p:nvSpPr>
        <p:spPr>
          <a:xfrm>
            <a:off x="282170" y="768611"/>
            <a:ext cx="4121835" cy="5643944"/>
          </a:xfrm>
        </p:spPr>
        <p:txBody>
          <a:bodyPr>
            <a:normAutofit/>
          </a:bodyPr>
          <a:lstStyle/>
          <a:p>
            <a:pPr marL="0" indent="0">
              <a:lnSpc>
                <a:spcPct val="120000"/>
              </a:lnSpc>
              <a:buNone/>
            </a:pPr>
            <a:r>
              <a:rPr lang="ja-JP" altLang="en-US" sz="2000" u="sng" dirty="0"/>
              <a:t>手順①　図面登録</a:t>
            </a:r>
            <a:endParaRPr lang="ja-JP" altLang="en-US" sz="2000" u="sng" dirty="0">
              <a:highlight>
                <a:srgbClr val="FFFF00"/>
              </a:highlight>
            </a:endParaRPr>
          </a:p>
          <a:p>
            <a:pPr marL="0" indent="0">
              <a:lnSpc>
                <a:spcPct val="120000"/>
              </a:lnSpc>
              <a:buNone/>
            </a:pPr>
            <a:r>
              <a:rPr lang="en-US" altLang="ja-JP" sz="1800" dirty="0"/>
              <a:t>STEP1</a:t>
            </a:r>
            <a:r>
              <a:rPr lang="ja-JP" altLang="en-US" sz="1800" dirty="0"/>
              <a:t>：背景図を登録する</a:t>
            </a:r>
            <a:endParaRPr lang="en-US" altLang="ja-JP" sz="1800" dirty="0"/>
          </a:p>
          <a:p>
            <a:pPr marL="0" indent="0">
              <a:lnSpc>
                <a:spcPct val="120000"/>
              </a:lnSpc>
              <a:buNone/>
            </a:pPr>
            <a:r>
              <a:rPr lang="ja-JP" altLang="en-US" sz="1800" dirty="0"/>
              <a:t>次の手順にしたがって、</a:t>
            </a:r>
            <a:br>
              <a:rPr lang="en-US" altLang="ja-JP" sz="1800" dirty="0"/>
            </a:br>
            <a:r>
              <a:rPr lang="ja-JP" altLang="en-US" sz="1800" dirty="0"/>
              <a:t>平面図（標準）に背景図を登録する。</a:t>
            </a:r>
            <a:endParaRPr lang="en-US" altLang="ja-JP" sz="1800" dirty="0"/>
          </a:p>
          <a:p>
            <a:pPr marL="342900" indent="-342900">
              <a:lnSpc>
                <a:spcPct val="120000"/>
              </a:lnSpc>
              <a:buFont typeface="+mj-lt"/>
              <a:buAutoNum type="arabicPeriod"/>
            </a:pPr>
            <a:r>
              <a:rPr lang="ja-JP" altLang="en-US" sz="1800" dirty="0"/>
              <a:t>点検詳細画面で</a:t>
            </a:r>
            <a:br>
              <a:rPr lang="en-US" altLang="ja-JP" sz="1800" dirty="0"/>
            </a:br>
            <a:r>
              <a:rPr lang="ja-JP" altLang="en-US" sz="1800" dirty="0"/>
              <a:t>「平面図（標準）」のタブを開く</a:t>
            </a:r>
            <a:endParaRPr lang="en-US" altLang="ja-JP" sz="1800" dirty="0"/>
          </a:p>
          <a:p>
            <a:pPr marL="342900" indent="-342900">
              <a:lnSpc>
                <a:spcPct val="120000"/>
              </a:lnSpc>
              <a:buFont typeface="+mj-lt"/>
              <a:buAutoNum type="arabicPeriod"/>
            </a:pPr>
            <a:r>
              <a:rPr lang="ja-JP" altLang="en-US" sz="1800" dirty="0"/>
              <a:t>編集アイコン⇒図面登録を選択</a:t>
            </a:r>
            <a:endParaRPr lang="en-US" altLang="ja-JP" sz="1800" dirty="0"/>
          </a:p>
          <a:p>
            <a:pPr marL="342900" indent="-342900">
              <a:lnSpc>
                <a:spcPct val="120000"/>
              </a:lnSpc>
              <a:buFont typeface="+mj-lt"/>
              <a:buAutoNum type="arabicPeriod"/>
            </a:pPr>
            <a:r>
              <a:rPr lang="ja-JP" altLang="en-US" sz="1800" dirty="0"/>
              <a:t>図面の登録区分にて「背景図面」を選択</a:t>
            </a:r>
            <a:endParaRPr lang="en-US" altLang="ja-JP" sz="1800" dirty="0"/>
          </a:p>
          <a:p>
            <a:pPr marL="342900" indent="-342900">
              <a:lnSpc>
                <a:spcPct val="120000"/>
              </a:lnSpc>
              <a:buFont typeface="+mj-lt"/>
              <a:buAutoNum type="arabicPeriod"/>
            </a:pPr>
            <a:r>
              <a:rPr lang="ja-JP" altLang="en-US" sz="1800" dirty="0"/>
              <a:t>背景図ファイルを</a:t>
            </a:r>
            <a:r>
              <a:rPr lang="en-US" altLang="ja-JP" sz="1800" dirty="0"/>
              <a:t>PC</a:t>
            </a:r>
            <a:r>
              <a:rPr lang="ja-JP" altLang="en-US" sz="1800" dirty="0"/>
              <a:t>内から選択</a:t>
            </a:r>
            <a:endParaRPr lang="en-US" altLang="ja-JP" sz="1800" dirty="0"/>
          </a:p>
          <a:p>
            <a:pPr marL="342900" indent="-342900">
              <a:lnSpc>
                <a:spcPct val="120000"/>
              </a:lnSpc>
              <a:buFont typeface="+mj-lt"/>
              <a:buAutoNum type="arabicPeriod"/>
            </a:pPr>
            <a:r>
              <a:rPr lang="ja-JP" altLang="en-US" sz="1800" dirty="0"/>
              <a:t>地図上の位置を適宜修正する</a:t>
            </a:r>
            <a:endParaRPr lang="en-US" altLang="ja-JP" sz="1800" dirty="0"/>
          </a:p>
          <a:p>
            <a:pPr>
              <a:lnSpc>
                <a:spcPct val="120000"/>
              </a:lnSpc>
            </a:pPr>
            <a:endParaRPr lang="en-US" altLang="ja-JP" sz="1800" dirty="0"/>
          </a:p>
          <a:p>
            <a:pPr>
              <a:lnSpc>
                <a:spcPct val="120000"/>
              </a:lnSpc>
            </a:pPr>
            <a:endParaRPr lang="en-US" altLang="ja-JP" sz="1800" dirty="0"/>
          </a:p>
          <a:p>
            <a:pPr marL="0" indent="0">
              <a:lnSpc>
                <a:spcPct val="120000"/>
              </a:lnSpc>
              <a:buNone/>
            </a:pPr>
            <a:endParaRPr lang="en-US" altLang="ja-JP" sz="1800" dirty="0"/>
          </a:p>
          <a:p>
            <a:pPr marL="0" indent="0">
              <a:lnSpc>
                <a:spcPct val="120000"/>
              </a:lnSpc>
              <a:buNone/>
            </a:pPr>
            <a:endParaRPr lang="en-US" altLang="ja-JP" sz="1800" dirty="0"/>
          </a:p>
          <a:p>
            <a:pPr marL="0" indent="0">
              <a:lnSpc>
                <a:spcPct val="120000"/>
              </a:lnSpc>
              <a:buNone/>
            </a:pPr>
            <a:endParaRPr lang="en-US" altLang="ja-JP" sz="1800" dirty="0"/>
          </a:p>
        </p:txBody>
      </p:sp>
      <p:cxnSp>
        <p:nvCxnSpPr>
          <p:cNvPr id="14" name="直線コネクタ 13">
            <a:extLst>
              <a:ext uri="{FF2B5EF4-FFF2-40B4-BE49-F238E27FC236}">
                <a16:creationId xmlns:a16="http://schemas.microsoft.com/office/drawing/2014/main" id="{5F25ABC9-09D7-19EC-332C-5A5F24D3F78E}"/>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4EBE11F0-B14C-A83E-86D0-F47032EBCBF9}"/>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10" name="スライド番号プレースホルダー 9">
            <a:extLst>
              <a:ext uri="{FF2B5EF4-FFF2-40B4-BE49-F238E27FC236}">
                <a16:creationId xmlns:a16="http://schemas.microsoft.com/office/drawing/2014/main" id="{6CFF2A70-1617-014B-C399-8679B7215D4F}"/>
              </a:ext>
            </a:extLst>
          </p:cNvPr>
          <p:cNvSpPr>
            <a:spLocks noGrp="1"/>
          </p:cNvSpPr>
          <p:nvPr>
            <p:ph type="sldNum" sz="quarter" idx="12"/>
          </p:nvPr>
        </p:nvSpPr>
        <p:spPr/>
        <p:txBody>
          <a:bodyPr/>
          <a:lstStyle/>
          <a:p>
            <a:fld id="{74251A75-00F0-4978-89AA-772CC97475EB}" type="slidenum">
              <a:rPr lang="ja-JP" altLang="en-US" smtClean="0"/>
              <a:pPr/>
              <a:t>30</a:t>
            </a:fld>
            <a:endParaRPr lang="ja-JP" altLang="en-US"/>
          </a:p>
        </p:txBody>
      </p:sp>
      <p:sp>
        <p:nvSpPr>
          <p:cNvPr id="5" name="テキスト ボックス 4">
            <a:extLst>
              <a:ext uri="{FF2B5EF4-FFF2-40B4-BE49-F238E27FC236}">
                <a16:creationId xmlns:a16="http://schemas.microsoft.com/office/drawing/2014/main" id="{DD57B3D3-3D3F-0DB8-1193-88698A2A0B27}"/>
              </a:ext>
            </a:extLst>
          </p:cNvPr>
          <p:cNvSpPr txBox="1"/>
          <p:nvPr/>
        </p:nvSpPr>
        <p:spPr>
          <a:xfrm>
            <a:off x="4398964" y="913586"/>
            <a:ext cx="6093994" cy="369332"/>
          </a:xfrm>
          <a:prstGeom prst="rect">
            <a:avLst/>
          </a:prstGeom>
          <a:noFill/>
        </p:spPr>
        <p:txBody>
          <a:bodyPr wrap="square">
            <a:spAutoFit/>
          </a:bodyPr>
          <a:lstStyle/>
          <a:p>
            <a:r>
              <a:rPr lang="en-US" altLang="ja-JP" dirty="0"/>
              <a:t>PC</a:t>
            </a:r>
            <a:r>
              <a:rPr lang="ja-JP" altLang="en-US" dirty="0"/>
              <a:t>　点検詳細画面</a:t>
            </a:r>
            <a:endParaRPr kumimoji="1" lang="ja-JP" altLang="en-US" dirty="0"/>
          </a:p>
        </p:txBody>
      </p:sp>
      <p:pic>
        <p:nvPicPr>
          <p:cNvPr id="12" name="図 11">
            <a:extLst>
              <a:ext uri="{FF2B5EF4-FFF2-40B4-BE49-F238E27FC236}">
                <a16:creationId xmlns:a16="http://schemas.microsoft.com/office/drawing/2014/main" id="{2FFC9F19-4BC8-D12E-1F3C-BAB4E06E72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8964" y="1624578"/>
            <a:ext cx="7453159" cy="4219574"/>
          </a:xfrm>
          <a:prstGeom prst="rect">
            <a:avLst/>
          </a:prstGeom>
        </p:spPr>
      </p:pic>
    </p:spTree>
    <p:extLst>
      <p:ext uri="{BB962C8B-B14F-4D97-AF65-F5344CB8AC3E}">
        <p14:creationId xmlns:p14="http://schemas.microsoft.com/office/powerpoint/2010/main" val="1210489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6CE4-4251-2B8B-A7B9-B51ADB1C98A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BC4886-2F77-EEBA-AEAA-F98AE42896A1}"/>
              </a:ext>
            </a:extLst>
          </p:cNvPr>
          <p:cNvSpPr>
            <a:spLocks noGrp="1"/>
          </p:cNvSpPr>
          <p:nvPr>
            <p:ph type="title"/>
          </p:nvPr>
        </p:nvSpPr>
        <p:spPr/>
        <p:txBody>
          <a:bodyPr/>
          <a:lstStyle/>
          <a:p>
            <a:r>
              <a:rPr kumimoji="1" lang="ja-JP" altLang="en-US" sz="2400" dirty="0"/>
              <a:t>　初回運用時のデータ登録手順</a:t>
            </a:r>
          </a:p>
        </p:txBody>
      </p:sp>
      <p:sp>
        <p:nvSpPr>
          <p:cNvPr id="9" name="正方形/長方形 8">
            <a:extLst>
              <a:ext uri="{FF2B5EF4-FFF2-40B4-BE49-F238E27FC236}">
                <a16:creationId xmlns:a16="http://schemas.microsoft.com/office/drawing/2014/main" id="{4604C72E-A2D4-57A1-333D-713B1C4EFE1A}"/>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0EA1E476-A068-F497-48AD-657658126170}"/>
              </a:ext>
            </a:extLst>
          </p:cNvPr>
          <p:cNvSpPr>
            <a:spLocks noGrp="1"/>
          </p:cNvSpPr>
          <p:nvPr>
            <p:ph idx="1"/>
          </p:nvPr>
        </p:nvSpPr>
        <p:spPr>
          <a:xfrm>
            <a:off x="282170" y="768611"/>
            <a:ext cx="4121835" cy="5643944"/>
          </a:xfrm>
        </p:spPr>
        <p:txBody>
          <a:bodyPr>
            <a:normAutofit/>
          </a:bodyPr>
          <a:lstStyle/>
          <a:p>
            <a:pPr marL="0" indent="0">
              <a:lnSpc>
                <a:spcPct val="120000"/>
              </a:lnSpc>
              <a:buNone/>
            </a:pPr>
            <a:r>
              <a:rPr lang="ja-JP" altLang="en-US" sz="2000" u="sng" dirty="0"/>
              <a:t>手順①　図面登録</a:t>
            </a:r>
            <a:endParaRPr lang="ja-JP" altLang="en-US" sz="2000" u="sng" dirty="0">
              <a:highlight>
                <a:srgbClr val="FFFF00"/>
              </a:highlight>
            </a:endParaRPr>
          </a:p>
          <a:p>
            <a:pPr marL="0" indent="0">
              <a:lnSpc>
                <a:spcPct val="120000"/>
              </a:lnSpc>
              <a:buNone/>
            </a:pPr>
            <a:r>
              <a:rPr lang="en-US" altLang="ja-JP" sz="1800" dirty="0"/>
              <a:t>STEP2</a:t>
            </a:r>
            <a:r>
              <a:rPr lang="ja-JP" altLang="en-US" sz="1800" dirty="0"/>
              <a:t>：補助図面を登録する</a:t>
            </a:r>
            <a:endParaRPr lang="en-US" altLang="ja-JP" sz="1800" dirty="0"/>
          </a:p>
          <a:p>
            <a:pPr marL="0" indent="0">
              <a:lnSpc>
                <a:spcPct val="120000"/>
              </a:lnSpc>
              <a:buNone/>
            </a:pPr>
            <a:r>
              <a:rPr lang="ja-JP" altLang="en-US" sz="1800" dirty="0"/>
              <a:t>次の手順にしたがって、</a:t>
            </a:r>
            <a:br>
              <a:rPr lang="en-US" altLang="ja-JP" sz="1800" dirty="0"/>
            </a:br>
            <a:r>
              <a:rPr lang="ja-JP" altLang="en-US" sz="1800" dirty="0"/>
              <a:t>補助図面を登録する。</a:t>
            </a:r>
            <a:endParaRPr lang="en-US" altLang="ja-JP" sz="1800" dirty="0"/>
          </a:p>
          <a:p>
            <a:pPr marL="342900" indent="-342900">
              <a:lnSpc>
                <a:spcPct val="120000"/>
              </a:lnSpc>
              <a:buFont typeface="+mj-lt"/>
              <a:buAutoNum type="arabicPeriod"/>
            </a:pPr>
            <a:r>
              <a:rPr lang="ja-JP" altLang="en-US" sz="1800" dirty="0"/>
              <a:t>点検詳細画面で</a:t>
            </a:r>
            <a:br>
              <a:rPr lang="en-US" altLang="ja-JP" sz="1800" dirty="0"/>
            </a:br>
            <a:r>
              <a:rPr lang="ja-JP" altLang="en-US" sz="1800" dirty="0"/>
              <a:t>「平面図（標準）」のタブを開く</a:t>
            </a:r>
            <a:endParaRPr lang="en-US" altLang="ja-JP" sz="1800" dirty="0"/>
          </a:p>
          <a:p>
            <a:pPr marL="342900" indent="-342900">
              <a:lnSpc>
                <a:spcPct val="120000"/>
              </a:lnSpc>
              <a:buFont typeface="+mj-lt"/>
              <a:buAutoNum type="arabicPeriod"/>
            </a:pPr>
            <a:r>
              <a:rPr lang="ja-JP" altLang="en-US" sz="1800" dirty="0"/>
              <a:t>編集アイコン⇒図面登録を選択</a:t>
            </a:r>
            <a:endParaRPr lang="en-US" altLang="ja-JP" sz="1800" dirty="0"/>
          </a:p>
          <a:p>
            <a:pPr marL="342900" indent="-342900">
              <a:lnSpc>
                <a:spcPct val="120000"/>
              </a:lnSpc>
              <a:buFont typeface="+mj-lt"/>
              <a:buAutoNum type="arabicPeriod"/>
            </a:pPr>
            <a:r>
              <a:rPr lang="ja-JP" altLang="en-US" sz="1800" dirty="0"/>
              <a:t>図面の登録区分にて「補助図面」を選択</a:t>
            </a:r>
            <a:endParaRPr lang="en-US" altLang="ja-JP" sz="1800" dirty="0"/>
          </a:p>
          <a:p>
            <a:pPr marL="342900" indent="-342900">
              <a:lnSpc>
                <a:spcPct val="120000"/>
              </a:lnSpc>
              <a:buFont typeface="+mj-lt"/>
              <a:buAutoNum type="arabicPeriod"/>
            </a:pPr>
            <a:r>
              <a:rPr lang="ja-JP" altLang="en-US" sz="1800" dirty="0"/>
              <a:t>補助図面ファイルを</a:t>
            </a:r>
            <a:r>
              <a:rPr lang="en-US" altLang="ja-JP" sz="1800" dirty="0"/>
              <a:t>PC</a:t>
            </a:r>
            <a:r>
              <a:rPr lang="ja-JP" altLang="en-US" sz="1800" dirty="0"/>
              <a:t>内から選択</a:t>
            </a:r>
            <a:endParaRPr lang="en-US" altLang="ja-JP" sz="1800" dirty="0"/>
          </a:p>
          <a:p>
            <a:pPr marL="342900" indent="-342900">
              <a:lnSpc>
                <a:spcPct val="120000"/>
              </a:lnSpc>
              <a:buFont typeface="+mj-lt"/>
              <a:buAutoNum type="arabicPeriod"/>
            </a:pPr>
            <a:r>
              <a:rPr lang="ja-JP" altLang="en-US" sz="1800" dirty="0"/>
              <a:t>地図上の位置を適宜修正する</a:t>
            </a:r>
            <a:endParaRPr lang="en-US" altLang="ja-JP" sz="1800" dirty="0"/>
          </a:p>
        </p:txBody>
      </p:sp>
      <p:cxnSp>
        <p:nvCxnSpPr>
          <p:cNvPr id="14" name="直線コネクタ 13">
            <a:extLst>
              <a:ext uri="{FF2B5EF4-FFF2-40B4-BE49-F238E27FC236}">
                <a16:creationId xmlns:a16="http://schemas.microsoft.com/office/drawing/2014/main" id="{722F9348-9DB0-F6CA-BD56-05F1518A8A21}"/>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4DF6682-4F79-D572-2FDD-14EC590B3993}"/>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10" name="スライド番号プレースホルダー 9">
            <a:extLst>
              <a:ext uri="{FF2B5EF4-FFF2-40B4-BE49-F238E27FC236}">
                <a16:creationId xmlns:a16="http://schemas.microsoft.com/office/drawing/2014/main" id="{B3D8A315-A958-129A-7151-D1110A21E0BC}"/>
              </a:ext>
            </a:extLst>
          </p:cNvPr>
          <p:cNvSpPr>
            <a:spLocks noGrp="1"/>
          </p:cNvSpPr>
          <p:nvPr>
            <p:ph type="sldNum" sz="quarter" idx="12"/>
          </p:nvPr>
        </p:nvSpPr>
        <p:spPr/>
        <p:txBody>
          <a:bodyPr/>
          <a:lstStyle/>
          <a:p>
            <a:fld id="{74251A75-00F0-4978-89AA-772CC97475EB}" type="slidenum">
              <a:rPr lang="ja-JP" altLang="en-US" smtClean="0"/>
              <a:pPr/>
              <a:t>31</a:t>
            </a:fld>
            <a:endParaRPr lang="ja-JP" altLang="en-US"/>
          </a:p>
        </p:txBody>
      </p:sp>
      <p:sp>
        <p:nvSpPr>
          <p:cNvPr id="5" name="テキスト ボックス 4">
            <a:extLst>
              <a:ext uri="{FF2B5EF4-FFF2-40B4-BE49-F238E27FC236}">
                <a16:creationId xmlns:a16="http://schemas.microsoft.com/office/drawing/2014/main" id="{4D4AEBC2-EF76-B803-D96E-AA0720401DE3}"/>
              </a:ext>
            </a:extLst>
          </p:cNvPr>
          <p:cNvSpPr txBox="1"/>
          <p:nvPr/>
        </p:nvSpPr>
        <p:spPr>
          <a:xfrm>
            <a:off x="4398964" y="913586"/>
            <a:ext cx="6093994" cy="369332"/>
          </a:xfrm>
          <a:prstGeom prst="rect">
            <a:avLst/>
          </a:prstGeom>
          <a:noFill/>
        </p:spPr>
        <p:txBody>
          <a:bodyPr wrap="square">
            <a:spAutoFit/>
          </a:bodyPr>
          <a:lstStyle/>
          <a:p>
            <a:r>
              <a:rPr lang="en-US" altLang="ja-JP" dirty="0"/>
              <a:t>PC</a:t>
            </a:r>
            <a:r>
              <a:rPr lang="ja-JP" altLang="en-US" dirty="0"/>
              <a:t>　点検詳細画面</a:t>
            </a:r>
            <a:endParaRPr kumimoji="1" lang="ja-JP" altLang="en-US" dirty="0"/>
          </a:p>
        </p:txBody>
      </p:sp>
      <p:pic>
        <p:nvPicPr>
          <p:cNvPr id="17" name="図 16">
            <a:extLst>
              <a:ext uri="{FF2B5EF4-FFF2-40B4-BE49-F238E27FC236}">
                <a16:creationId xmlns:a16="http://schemas.microsoft.com/office/drawing/2014/main" id="{3D63806F-9150-8188-97CA-F5EFDDD467C3}"/>
              </a:ext>
            </a:extLst>
          </p:cNvPr>
          <p:cNvPicPr>
            <a:picLocks noChangeAspect="1"/>
          </p:cNvPicPr>
          <p:nvPr/>
        </p:nvPicPr>
        <p:blipFill>
          <a:blip r:embed="rId2"/>
          <a:stretch>
            <a:fillRect/>
          </a:stretch>
        </p:blipFill>
        <p:spPr>
          <a:xfrm>
            <a:off x="4371729" y="1389145"/>
            <a:ext cx="7587754" cy="4295775"/>
          </a:xfrm>
          <a:prstGeom prst="rect">
            <a:avLst/>
          </a:prstGeom>
        </p:spPr>
      </p:pic>
    </p:spTree>
    <p:extLst>
      <p:ext uri="{BB962C8B-B14F-4D97-AF65-F5344CB8AC3E}">
        <p14:creationId xmlns:p14="http://schemas.microsoft.com/office/powerpoint/2010/main" val="4141717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3B712-0624-8AE6-C096-43BC5BC9B21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51B93D5-5307-2FAE-0BCB-27544D78BFC7}"/>
              </a:ext>
            </a:extLst>
          </p:cNvPr>
          <p:cNvSpPr>
            <a:spLocks noGrp="1"/>
          </p:cNvSpPr>
          <p:nvPr>
            <p:ph type="title"/>
          </p:nvPr>
        </p:nvSpPr>
        <p:spPr/>
        <p:txBody>
          <a:bodyPr/>
          <a:lstStyle/>
          <a:p>
            <a:r>
              <a:rPr kumimoji="1" lang="ja-JP" altLang="en-US" sz="2400" dirty="0"/>
              <a:t>　操作手順 </a:t>
            </a:r>
            <a:r>
              <a:rPr kumimoji="1" lang="en-US" altLang="ja-JP" sz="2400" dirty="0"/>
              <a:t>–</a:t>
            </a:r>
            <a:r>
              <a:rPr kumimoji="1" lang="ja-JP" altLang="en-US" sz="2400" dirty="0"/>
              <a:t>準備（ＰＣ）</a:t>
            </a:r>
            <a:r>
              <a:rPr lang="en-US" altLang="ja-JP" sz="2400" dirty="0"/>
              <a:t>-</a:t>
            </a:r>
            <a:endParaRPr kumimoji="1" lang="ja-JP" altLang="en-US" sz="2400" dirty="0"/>
          </a:p>
        </p:txBody>
      </p:sp>
      <p:sp>
        <p:nvSpPr>
          <p:cNvPr id="9" name="正方形/長方形 8">
            <a:extLst>
              <a:ext uri="{FF2B5EF4-FFF2-40B4-BE49-F238E27FC236}">
                <a16:creationId xmlns:a16="http://schemas.microsoft.com/office/drawing/2014/main" id="{A1ED2862-01B0-384C-534A-A3A64C4B8ABD}"/>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B481818D-652D-658E-6980-1EFF5FD62F20}"/>
              </a:ext>
            </a:extLst>
          </p:cNvPr>
          <p:cNvSpPr>
            <a:spLocks noGrp="1"/>
          </p:cNvSpPr>
          <p:nvPr>
            <p:ph type="sldNum" sz="quarter" idx="12"/>
          </p:nvPr>
        </p:nvSpPr>
        <p:spPr/>
        <p:txBody>
          <a:bodyPr/>
          <a:lstStyle/>
          <a:p>
            <a:fld id="{74251A75-00F0-4978-89AA-772CC97475EB}" type="slidenum">
              <a:rPr lang="ja-JP" altLang="en-US" smtClean="0"/>
              <a:pPr/>
              <a:t>32</a:t>
            </a:fld>
            <a:endParaRPr lang="ja-JP" altLang="en-US"/>
          </a:p>
        </p:txBody>
      </p:sp>
      <p:sp>
        <p:nvSpPr>
          <p:cNvPr id="8" name="コンテンツ プレースホルダー 2">
            <a:extLst>
              <a:ext uri="{FF2B5EF4-FFF2-40B4-BE49-F238E27FC236}">
                <a16:creationId xmlns:a16="http://schemas.microsoft.com/office/drawing/2014/main" id="{1FD9D00A-D308-71B5-0B3B-C1CD864F85F3}"/>
              </a:ext>
            </a:extLst>
          </p:cNvPr>
          <p:cNvSpPr>
            <a:spLocks noGrp="1"/>
          </p:cNvSpPr>
          <p:nvPr>
            <p:ph idx="1"/>
          </p:nvPr>
        </p:nvSpPr>
        <p:spPr>
          <a:xfrm>
            <a:off x="282170" y="768611"/>
            <a:ext cx="7321788" cy="1002437"/>
          </a:xfrm>
        </p:spPr>
        <p:txBody>
          <a:bodyPr>
            <a:normAutofit/>
          </a:bodyPr>
          <a:lstStyle/>
          <a:p>
            <a:pPr marL="0" indent="0">
              <a:lnSpc>
                <a:spcPct val="120000"/>
              </a:lnSpc>
              <a:buNone/>
            </a:pPr>
            <a:r>
              <a:rPr lang="ja-JP" altLang="en-US" sz="2000" u="sng" dirty="0"/>
              <a:t>手順②　前回写真登録</a:t>
            </a:r>
            <a:endParaRPr lang="ja-JP" altLang="en-US" sz="2000" u="sng" dirty="0">
              <a:solidFill>
                <a:srgbClr val="FF0000"/>
              </a:solidFill>
              <a:highlight>
                <a:srgbClr val="FFFF00"/>
              </a:highlight>
            </a:endParaRPr>
          </a:p>
        </p:txBody>
      </p:sp>
      <p:sp>
        <p:nvSpPr>
          <p:cNvPr id="10" name="テキスト ボックス 9">
            <a:extLst>
              <a:ext uri="{FF2B5EF4-FFF2-40B4-BE49-F238E27FC236}">
                <a16:creationId xmlns:a16="http://schemas.microsoft.com/office/drawing/2014/main" id="{FA564A0F-0D45-4D9E-FD4E-E9A921570AA0}"/>
              </a:ext>
            </a:extLst>
          </p:cNvPr>
          <p:cNvSpPr txBox="1"/>
          <p:nvPr/>
        </p:nvSpPr>
        <p:spPr>
          <a:xfrm>
            <a:off x="609600" y="1274973"/>
            <a:ext cx="11300230"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kumimoji="1" lang="en-US" altLang="ja-JP" dirty="0"/>
              <a:t>【</a:t>
            </a:r>
            <a:r>
              <a:rPr kumimoji="1" lang="ja-JP" altLang="en-US" dirty="0"/>
              <a:t>用語</a:t>
            </a:r>
            <a:r>
              <a:rPr lang="ja-JP" altLang="en-US" dirty="0"/>
              <a:t>説明</a:t>
            </a:r>
            <a:r>
              <a:rPr kumimoji="1" lang="en-US" altLang="ja-JP" dirty="0"/>
              <a:t>】</a:t>
            </a:r>
          </a:p>
          <a:p>
            <a:r>
              <a:rPr lang="ja-JP" altLang="en-US" dirty="0"/>
              <a:t>撮影箇所　</a:t>
            </a:r>
            <a:r>
              <a:rPr kumimoji="1" lang="ja-JP" altLang="en-US" dirty="0"/>
              <a:t>：写真の撮影者が立っている地点を示す。地図上では、写真番号と矢印（撮影方向）で表される。</a:t>
            </a:r>
            <a:endParaRPr kumimoji="1" lang="en-US" altLang="ja-JP" dirty="0"/>
          </a:p>
          <a:p>
            <a:r>
              <a:rPr lang="ja-JP" altLang="en-US" dirty="0"/>
              <a:t>損傷箇所　：損傷が発生している箇所を示す。地図上では、構造物上に写真番号で表される。</a:t>
            </a:r>
            <a:endParaRPr kumimoji="1" lang="ja-JP" altLang="en-US" dirty="0"/>
          </a:p>
        </p:txBody>
      </p:sp>
      <p:sp>
        <p:nvSpPr>
          <p:cNvPr id="11" name="テキスト ボックス 10">
            <a:extLst>
              <a:ext uri="{FF2B5EF4-FFF2-40B4-BE49-F238E27FC236}">
                <a16:creationId xmlns:a16="http://schemas.microsoft.com/office/drawing/2014/main" id="{104681FE-31A4-9D76-2423-95F4CDC18EB2}"/>
              </a:ext>
            </a:extLst>
          </p:cNvPr>
          <p:cNvSpPr txBox="1"/>
          <p:nvPr/>
        </p:nvSpPr>
        <p:spPr>
          <a:xfrm>
            <a:off x="609600" y="2321779"/>
            <a:ext cx="10697159" cy="523220"/>
          </a:xfrm>
          <a:prstGeom prst="rect">
            <a:avLst/>
          </a:prstGeom>
          <a:noFill/>
        </p:spPr>
        <p:txBody>
          <a:bodyPr wrap="none" rtlCol="0">
            <a:spAutoFit/>
          </a:bodyPr>
          <a:lstStyle/>
          <a:p>
            <a:r>
              <a:rPr kumimoji="1" lang="en-US" altLang="ja-JP" sz="1400" dirty="0">
                <a:highlight>
                  <a:srgbClr val="FFFF00"/>
                </a:highlight>
              </a:rPr>
              <a:t>※</a:t>
            </a:r>
            <a:r>
              <a:rPr kumimoji="1" lang="ja-JP" altLang="en-US" sz="1400" dirty="0">
                <a:highlight>
                  <a:srgbClr val="FFFF00"/>
                </a:highlight>
              </a:rPr>
              <a:t>システムを用いた</a:t>
            </a:r>
            <a:r>
              <a:rPr kumimoji="1" lang="en-US" altLang="ja-JP" sz="1400" dirty="0">
                <a:highlight>
                  <a:srgbClr val="FFFF00"/>
                </a:highlight>
              </a:rPr>
              <a:t>2</a:t>
            </a:r>
            <a:r>
              <a:rPr kumimoji="1" lang="ja-JP" altLang="en-US" sz="1400" dirty="0">
                <a:highlight>
                  <a:srgbClr val="FFFF00"/>
                </a:highlight>
              </a:rPr>
              <a:t>巡目以降の点検では、前回点検の写真とその撮影箇所（または損傷箇所）が地図上にプロットされています。</a:t>
            </a:r>
            <a:endParaRPr kumimoji="1" lang="en-US" altLang="ja-JP" sz="1400" dirty="0">
              <a:highlight>
                <a:srgbClr val="FFFF00"/>
              </a:highlight>
            </a:endParaRPr>
          </a:p>
          <a:p>
            <a:r>
              <a:rPr lang="en-US" altLang="ja-JP" sz="1400" dirty="0">
                <a:highlight>
                  <a:srgbClr val="FFFF00"/>
                </a:highlight>
              </a:rPr>
              <a:t>1</a:t>
            </a:r>
            <a:r>
              <a:rPr lang="ja-JP" altLang="en-US" sz="1400" dirty="0">
                <a:highlight>
                  <a:srgbClr val="FFFF00"/>
                </a:highlight>
              </a:rPr>
              <a:t>巡目（システム初回運用時）は、写真のみ登録されており、その撮影箇所（または損傷箇所）は地図上に反映されていません。</a:t>
            </a:r>
            <a:endParaRPr lang="en-US" altLang="ja-JP" sz="1400" dirty="0">
              <a:highlight>
                <a:srgbClr val="FFFF00"/>
              </a:highlight>
            </a:endParaRPr>
          </a:p>
        </p:txBody>
      </p:sp>
      <p:sp>
        <p:nvSpPr>
          <p:cNvPr id="26" name="コンテンツ プレースホルダー 2">
            <a:extLst>
              <a:ext uri="{FF2B5EF4-FFF2-40B4-BE49-F238E27FC236}">
                <a16:creationId xmlns:a16="http://schemas.microsoft.com/office/drawing/2014/main" id="{AE3DCE41-92DD-97A1-1566-0A6CA53522EE}"/>
              </a:ext>
            </a:extLst>
          </p:cNvPr>
          <p:cNvSpPr txBox="1">
            <a:spLocks/>
          </p:cNvSpPr>
          <p:nvPr/>
        </p:nvSpPr>
        <p:spPr>
          <a:xfrm>
            <a:off x="1854444" y="6311750"/>
            <a:ext cx="2842684" cy="368183"/>
          </a:xfrm>
          <a:prstGeom prst="rect">
            <a:avLst/>
          </a:prstGeom>
          <a:solidFill>
            <a:schemeClr val="bg1"/>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1800" dirty="0"/>
              <a:t>進行性確認画面</a:t>
            </a:r>
            <a:endParaRPr lang="en-US" altLang="ja-JP" sz="1800" dirty="0"/>
          </a:p>
        </p:txBody>
      </p:sp>
      <p:sp>
        <p:nvSpPr>
          <p:cNvPr id="27" name="コンテンツ プレースホルダー 2">
            <a:extLst>
              <a:ext uri="{FF2B5EF4-FFF2-40B4-BE49-F238E27FC236}">
                <a16:creationId xmlns:a16="http://schemas.microsoft.com/office/drawing/2014/main" id="{E001FF30-301A-DA17-16FD-6F1F18572DCA}"/>
              </a:ext>
            </a:extLst>
          </p:cNvPr>
          <p:cNvSpPr txBox="1">
            <a:spLocks/>
          </p:cNvSpPr>
          <p:nvPr/>
        </p:nvSpPr>
        <p:spPr>
          <a:xfrm>
            <a:off x="340982" y="2959237"/>
            <a:ext cx="2657321" cy="289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1400" dirty="0"/>
              <a:t>STEP1</a:t>
            </a:r>
            <a:r>
              <a:rPr lang="ja-JP" altLang="en-US" sz="1400" dirty="0"/>
              <a:t>：写真を追加する</a:t>
            </a:r>
            <a:endParaRPr lang="en-US" altLang="ja-JP" sz="1400" dirty="0"/>
          </a:p>
        </p:txBody>
      </p:sp>
      <p:sp>
        <p:nvSpPr>
          <p:cNvPr id="30" name="コンテンツ プレースホルダー 2">
            <a:extLst>
              <a:ext uri="{FF2B5EF4-FFF2-40B4-BE49-F238E27FC236}">
                <a16:creationId xmlns:a16="http://schemas.microsoft.com/office/drawing/2014/main" id="{70C09323-1C6A-8C2F-8C73-7AB4DD31C248}"/>
              </a:ext>
            </a:extLst>
          </p:cNvPr>
          <p:cNvSpPr txBox="1">
            <a:spLocks/>
          </p:cNvSpPr>
          <p:nvPr/>
        </p:nvSpPr>
        <p:spPr>
          <a:xfrm>
            <a:off x="7807732" y="6368324"/>
            <a:ext cx="2842684" cy="368183"/>
          </a:xfrm>
          <a:prstGeom prst="rect">
            <a:avLst/>
          </a:prstGeom>
          <a:solidFill>
            <a:schemeClr val="bg1"/>
          </a:solidFill>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1800" dirty="0"/>
              <a:t>平面図（標準）または補助図面</a:t>
            </a:r>
            <a:endParaRPr lang="en-US" altLang="ja-JP" sz="1800" dirty="0"/>
          </a:p>
        </p:txBody>
      </p:sp>
      <p:sp>
        <p:nvSpPr>
          <p:cNvPr id="31" name="コンテンツ プレースホルダー 2">
            <a:extLst>
              <a:ext uri="{FF2B5EF4-FFF2-40B4-BE49-F238E27FC236}">
                <a16:creationId xmlns:a16="http://schemas.microsoft.com/office/drawing/2014/main" id="{3A5C6360-C65D-1219-8574-B3836E13733F}"/>
              </a:ext>
            </a:extLst>
          </p:cNvPr>
          <p:cNvSpPr txBox="1">
            <a:spLocks/>
          </p:cNvSpPr>
          <p:nvPr/>
        </p:nvSpPr>
        <p:spPr>
          <a:xfrm>
            <a:off x="6219198" y="2959237"/>
            <a:ext cx="5807845" cy="289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1400" dirty="0"/>
              <a:t>STEP2</a:t>
            </a:r>
            <a:r>
              <a:rPr lang="ja-JP" altLang="en-US" sz="1400" dirty="0"/>
              <a:t>：写真に対し、撮影箇所または損傷箇所を地図上にプロットする</a:t>
            </a:r>
            <a:endParaRPr lang="en-US" altLang="ja-JP" sz="1400" dirty="0"/>
          </a:p>
        </p:txBody>
      </p:sp>
      <p:pic>
        <p:nvPicPr>
          <p:cNvPr id="21" name="図 20">
            <a:extLst>
              <a:ext uri="{FF2B5EF4-FFF2-40B4-BE49-F238E27FC236}">
                <a16:creationId xmlns:a16="http://schemas.microsoft.com/office/drawing/2014/main" id="{D9AE2CC0-D933-6A35-EC83-856F746F0967}"/>
              </a:ext>
            </a:extLst>
          </p:cNvPr>
          <p:cNvPicPr>
            <a:picLocks noChangeAspect="1"/>
          </p:cNvPicPr>
          <p:nvPr/>
        </p:nvPicPr>
        <p:blipFill>
          <a:blip r:embed="rId2"/>
          <a:stretch>
            <a:fillRect/>
          </a:stretch>
        </p:blipFill>
        <p:spPr>
          <a:xfrm>
            <a:off x="6460882" y="3362548"/>
            <a:ext cx="5324475" cy="2995017"/>
          </a:xfrm>
          <a:prstGeom prst="rect">
            <a:avLst/>
          </a:prstGeom>
        </p:spPr>
      </p:pic>
      <p:pic>
        <p:nvPicPr>
          <p:cNvPr id="3" name="図 2">
            <a:extLst>
              <a:ext uri="{FF2B5EF4-FFF2-40B4-BE49-F238E27FC236}">
                <a16:creationId xmlns:a16="http://schemas.microsoft.com/office/drawing/2014/main" id="{E3B9A172-A44B-E19F-42A7-C28A6183BDC6}"/>
              </a:ext>
            </a:extLst>
          </p:cNvPr>
          <p:cNvPicPr>
            <a:picLocks noChangeAspect="1"/>
          </p:cNvPicPr>
          <p:nvPr/>
        </p:nvPicPr>
        <p:blipFill>
          <a:blip r:embed="rId3"/>
          <a:stretch>
            <a:fillRect/>
          </a:stretch>
        </p:blipFill>
        <p:spPr>
          <a:xfrm>
            <a:off x="441787" y="3508729"/>
            <a:ext cx="5654213" cy="2745902"/>
          </a:xfrm>
          <a:prstGeom prst="rect">
            <a:avLst/>
          </a:prstGeom>
        </p:spPr>
      </p:pic>
    </p:spTree>
    <p:extLst>
      <p:ext uri="{BB962C8B-B14F-4D97-AF65-F5344CB8AC3E}">
        <p14:creationId xmlns:p14="http://schemas.microsoft.com/office/powerpoint/2010/main" val="3836274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0C621-5C9D-ED49-83B6-27174879615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6BE7E63-986B-DAFE-4DE9-8A9F83C706F9}"/>
              </a:ext>
            </a:extLst>
          </p:cNvPr>
          <p:cNvSpPr>
            <a:spLocks noGrp="1"/>
          </p:cNvSpPr>
          <p:nvPr>
            <p:ph type="title"/>
          </p:nvPr>
        </p:nvSpPr>
        <p:spPr/>
        <p:txBody>
          <a:bodyPr/>
          <a:lstStyle/>
          <a:p>
            <a:r>
              <a:rPr kumimoji="1" lang="ja-JP" altLang="en-US" sz="2400" dirty="0"/>
              <a:t>　初回運用時のデータ登録手順</a:t>
            </a:r>
          </a:p>
        </p:txBody>
      </p:sp>
      <p:sp>
        <p:nvSpPr>
          <p:cNvPr id="9" name="正方形/長方形 8">
            <a:extLst>
              <a:ext uri="{FF2B5EF4-FFF2-40B4-BE49-F238E27FC236}">
                <a16:creationId xmlns:a16="http://schemas.microsoft.com/office/drawing/2014/main" id="{D33098DC-14AD-240E-E7F4-07ECD03C389D}"/>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7AF9DD03-5C31-7C00-3079-373FFFEA975F}"/>
              </a:ext>
            </a:extLst>
          </p:cNvPr>
          <p:cNvSpPr>
            <a:spLocks noGrp="1"/>
          </p:cNvSpPr>
          <p:nvPr>
            <p:ph idx="1"/>
          </p:nvPr>
        </p:nvSpPr>
        <p:spPr>
          <a:xfrm>
            <a:off x="282170" y="768611"/>
            <a:ext cx="4121835" cy="5643944"/>
          </a:xfrm>
        </p:spPr>
        <p:txBody>
          <a:bodyPr>
            <a:normAutofit/>
          </a:bodyPr>
          <a:lstStyle/>
          <a:p>
            <a:pPr marL="0" indent="0">
              <a:lnSpc>
                <a:spcPct val="120000"/>
              </a:lnSpc>
              <a:buNone/>
            </a:pPr>
            <a:r>
              <a:rPr lang="ja-JP" altLang="en-US" sz="2000" u="sng" dirty="0"/>
              <a:t>手順②　前回写真登録</a:t>
            </a:r>
            <a:endParaRPr lang="ja-JP" altLang="en-US" sz="2000" u="sng" dirty="0">
              <a:highlight>
                <a:srgbClr val="FFFF00"/>
              </a:highlight>
            </a:endParaRPr>
          </a:p>
          <a:p>
            <a:pPr marL="0" indent="0">
              <a:lnSpc>
                <a:spcPct val="120000"/>
              </a:lnSpc>
              <a:buNone/>
            </a:pPr>
            <a:r>
              <a:rPr lang="en-US" altLang="ja-JP" sz="1800" dirty="0"/>
              <a:t>STEP1</a:t>
            </a:r>
            <a:r>
              <a:rPr lang="ja-JP" altLang="en-US" sz="1800" dirty="0"/>
              <a:t>：写真を追加する</a:t>
            </a:r>
            <a:endParaRPr lang="en-US" altLang="ja-JP" sz="1800" dirty="0"/>
          </a:p>
          <a:p>
            <a:pPr marL="0" indent="0">
              <a:lnSpc>
                <a:spcPct val="120000"/>
              </a:lnSpc>
              <a:buNone/>
            </a:pPr>
            <a:r>
              <a:rPr lang="ja-JP" altLang="en-US" sz="1800" dirty="0"/>
              <a:t>次の手順にしたがって、</a:t>
            </a:r>
            <a:br>
              <a:rPr lang="en-US" altLang="ja-JP" sz="1800" dirty="0"/>
            </a:br>
            <a:r>
              <a:rPr lang="ja-JP" altLang="en-US" sz="1800" dirty="0"/>
              <a:t>前回写真を登録する。</a:t>
            </a:r>
            <a:endParaRPr lang="en-US" altLang="ja-JP" sz="1800" dirty="0"/>
          </a:p>
          <a:p>
            <a:pPr marL="342900" indent="-342900">
              <a:lnSpc>
                <a:spcPct val="120000"/>
              </a:lnSpc>
              <a:buFont typeface="+mj-lt"/>
              <a:buAutoNum type="arabicPeriod"/>
            </a:pPr>
            <a:r>
              <a:rPr lang="ja-JP" altLang="en-US" sz="1800" dirty="0"/>
              <a:t>点検詳細画面の進行性確認にて「行を下に挿入」を選択する</a:t>
            </a:r>
            <a:endParaRPr lang="en-US" altLang="ja-JP" sz="1800" dirty="0"/>
          </a:p>
          <a:p>
            <a:pPr marL="342900" indent="-342900">
              <a:lnSpc>
                <a:spcPct val="120000"/>
              </a:lnSpc>
              <a:buFont typeface="+mj-lt"/>
              <a:buAutoNum type="arabicPeriod"/>
            </a:pPr>
            <a:r>
              <a:rPr lang="ja-JP" altLang="en-US" sz="1800" dirty="0"/>
              <a:t>枠が追加されるので、箇所タイトル、写真番号、前回点検結果（評価を入力する</a:t>
            </a:r>
            <a:endParaRPr lang="en-US" altLang="ja-JP" sz="1800" dirty="0"/>
          </a:p>
          <a:p>
            <a:pPr marL="342900" indent="-342900">
              <a:lnSpc>
                <a:spcPct val="120000"/>
              </a:lnSpc>
              <a:buFont typeface="+mj-lt"/>
              <a:buAutoNum type="arabicPeriod"/>
            </a:pPr>
            <a:r>
              <a:rPr lang="ja-JP" altLang="en-US" sz="1800" dirty="0"/>
              <a:t>前回写真枠を選択し、写真をローカルフォルダから選択してアップロードする</a:t>
            </a:r>
            <a:endParaRPr lang="en-US" altLang="ja-JP" sz="1800" dirty="0"/>
          </a:p>
        </p:txBody>
      </p:sp>
      <p:cxnSp>
        <p:nvCxnSpPr>
          <p:cNvPr id="14" name="直線コネクタ 13">
            <a:extLst>
              <a:ext uri="{FF2B5EF4-FFF2-40B4-BE49-F238E27FC236}">
                <a16:creationId xmlns:a16="http://schemas.microsoft.com/office/drawing/2014/main" id="{0DED54DC-F7D4-7915-5CE9-2906FE5AA2B6}"/>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32FD9B27-368B-2E09-292A-5303E5B57B11}"/>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10" name="スライド番号プレースホルダー 9">
            <a:extLst>
              <a:ext uri="{FF2B5EF4-FFF2-40B4-BE49-F238E27FC236}">
                <a16:creationId xmlns:a16="http://schemas.microsoft.com/office/drawing/2014/main" id="{BEEFE7A4-432F-6C6E-9F42-E70A6729E168}"/>
              </a:ext>
            </a:extLst>
          </p:cNvPr>
          <p:cNvSpPr>
            <a:spLocks noGrp="1"/>
          </p:cNvSpPr>
          <p:nvPr>
            <p:ph type="sldNum" sz="quarter" idx="12"/>
          </p:nvPr>
        </p:nvSpPr>
        <p:spPr/>
        <p:txBody>
          <a:bodyPr/>
          <a:lstStyle/>
          <a:p>
            <a:fld id="{74251A75-00F0-4978-89AA-772CC97475EB}" type="slidenum">
              <a:rPr lang="ja-JP" altLang="en-US" smtClean="0"/>
              <a:pPr/>
              <a:t>33</a:t>
            </a:fld>
            <a:endParaRPr lang="ja-JP" altLang="en-US"/>
          </a:p>
        </p:txBody>
      </p:sp>
      <p:sp>
        <p:nvSpPr>
          <p:cNvPr id="5" name="テキスト ボックス 4">
            <a:extLst>
              <a:ext uri="{FF2B5EF4-FFF2-40B4-BE49-F238E27FC236}">
                <a16:creationId xmlns:a16="http://schemas.microsoft.com/office/drawing/2014/main" id="{2A888306-7DFC-75CE-6506-2D0F2D2DA7E2}"/>
              </a:ext>
            </a:extLst>
          </p:cNvPr>
          <p:cNvSpPr txBox="1"/>
          <p:nvPr/>
        </p:nvSpPr>
        <p:spPr>
          <a:xfrm>
            <a:off x="4398964" y="913586"/>
            <a:ext cx="6093994" cy="369332"/>
          </a:xfrm>
          <a:prstGeom prst="rect">
            <a:avLst/>
          </a:prstGeom>
          <a:noFill/>
        </p:spPr>
        <p:txBody>
          <a:bodyPr wrap="square">
            <a:spAutoFit/>
          </a:bodyPr>
          <a:lstStyle/>
          <a:p>
            <a:r>
              <a:rPr lang="en-US" altLang="ja-JP" dirty="0"/>
              <a:t>PC</a:t>
            </a:r>
            <a:r>
              <a:rPr lang="ja-JP" altLang="en-US" dirty="0"/>
              <a:t>　点検詳細画面</a:t>
            </a:r>
            <a:endParaRPr kumimoji="1" lang="ja-JP" altLang="en-US" dirty="0"/>
          </a:p>
        </p:txBody>
      </p:sp>
      <p:pic>
        <p:nvPicPr>
          <p:cNvPr id="7" name="図 6">
            <a:extLst>
              <a:ext uri="{FF2B5EF4-FFF2-40B4-BE49-F238E27FC236}">
                <a16:creationId xmlns:a16="http://schemas.microsoft.com/office/drawing/2014/main" id="{ACB7B8B2-F65B-C05D-875B-20604E7E5E87}"/>
              </a:ext>
            </a:extLst>
          </p:cNvPr>
          <p:cNvPicPr>
            <a:picLocks noChangeAspect="1"/>
          </p:cNvPicPr>
          <p:nvPr/>
        </p:nvPicPr>
        <p:blipFill>
          <a:blip r:embed="rId2"/>
          <a:stretch>
            <a:fillRect/>
          </a:stretch>
        </p:blipFill>
        <p:spPr>
          <a:xfrm>
            <a:off x="4637938" y="1282918"/>
            <a:ext cx="7080235" cy="3438433"/>
          </a:xfrm>
          <a:prstGeom prst="rect">
            <a:avLst/>
          </a:prstGeom>
        </p:spPr>
      </p:pic>
      <p:pic>
        <p:nvPicPr>
          <p:cNvPr id="11" name="図 10">
            <a:extLst>
              <a:ext uri="{FF2B5EF4-FFF2-40B4-BE49-F238E27FC236}">
                <a16:creationId xmlns:a16="http://schemas.microsoft.com/office/drawing/2014/main" id="{33250641-367C-9801-6D6F-B7B20E0D745A}"/>
              </a:ext>
            </a:extLst>
          </p:cNvPr>
          <p:cNvPicPr>
            <a:picLocks noChangeAspect="1"/>
          </p:cNvPicPr>
          <p:nvPr/>
        </p:nvPicPr>
        <p:blipFill>
          <a:blip r:embed="rId3"/>
          <a:stretch>
            <a:fillRect/>
          </a:stretch>
        </p:blipFill>
        <p:spPr>
          <a:xfrm>
            <a:off x="6289252" y="5232400"/>
            <a:ext cx="5262981" cy="635515"/>
          </a:xfrm>
          <a:prstGeom prst="rect">
            <a:avLst/>
          </a:prstGeom>
        </p:spPr>
      </p:pic>
      <p:sp>
        <p:nvSpPr>
          <p:cNvPr id="12" name="正方形/長方形 11">
            <a:extLst>
              <a:ext uri="{FF2B5EF4-FFF2-40B4-BE49-F238E27FC236}">
                <a16:creationId xmlns:a16="http://schemas.microsoft.com/office/drawing/2014/main" id="{7011CF87-E2B1-6C58-C9D8-4CE13E4AB278}"/>
              </a:ext>
            </a:extLst>
          </p:cNvPr>
          <p:cNvSpPr/>
          <p:nvPr/>
        </p:nvSpPr>
        <p:spPr>
          <a:xfrm>
            <a:off x="8293100" y="5092700"/>
            <a:ext cx="698500" cy="27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1333E03-DB4F-55DF-37D9-67263CAA3504}"/>
              </a:ext>
            </a:extLst>
          </p:cNvPr>
          <p:cNvSpPr/>
          <p:nvPr/>
        </p:nvSpPr>
        <p:spPr>
          <a:xfrm>
            <a:off x="10377366" y="5092700"/>
            <a:ext cx="698500" cy="27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54015E9-8C25-0695-2E26-C14C75D28938}"/>
              </a:ext>
            </a:extLst>
          </p:cNvPr>
          <p:cNvSpPr/>
          <p:nvPr/>
        </p:nvSpPr>
        <p:spPr>
          <a:xfrm>
            <a:off x="10377366" y="4197350"/>
            <a:ext cx="612470" cy="17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16E4AF7-ECDA-EB83-0EB3-2629D74E5BA7}"/>
              </a:ext>
            </a:extLst>
          </p:cNvPr>
          <p:cNvSpPr/>
          <p:nvPr/>
        </p:nvSpPr>
        <p:spPr>
          <a:xfrm>
            <a:off x="10343018" y="2985994"/>
            <a:ext cx="627643" cy="17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F017E36-F318-1C81-DA9C-F04DBB51FE3D}"/>
              </a:ext>
            </a:extLst>
          </p:cNvPr>
          <p:cNvSpPr/>
          <p:nvPr/>
        </p:nvSpPr>
        <p:spPr>
          <a:xfrm>
            <a:off x="8293100" y="2958944"/>
            <a:ext cx="627643" cy="17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37954CA-3EEA-C996-51F5-217D1BD124C9}"/>
              </a:ext>
            </a:extLst>
          </p:cNvPr>
          <p:cNvSpPr/>
          <p:nvPr/>
        </p:nvSpPr>
        <p:spPr>
          <a:xfrm>
            <a:off x="8282793" y="4197350"/>
            <a:ext cx="637950" cy="17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400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5DA2-F717-4C53-0A98-C83547C6023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325744B-813D-FC4B-F76F-D1A3599269B7}"/>
              </a:ext>
            </a:extLst>
          </p:cNvPr>
          <p:cNvSpPr>
            <a:spLocks noGrp="1"/>
          </p:cNvSpPr>
          <p:nvPr>
            <p:ph type="title"/>
          </p:nvPr>
        </p:nvSpPr>
        <p:spPr/>
        <p:txBody>
          <a:bodyPr/>
          <a:lstStyle/>
          <a:p>
            <a:r>
              <a:rPr kumimoji="1" lang="ja-JP" altLang="en-US" sz="2400" dirty="0"/>
              <a:t>　初回運用時のデータ登録手順</a:t>
            </a:r>
          </a:p>
        </p:txBody>
      </p:sp>
      <p:sp>
        <p:nvSpPr>
          <p:cNvPr id="9" name="正方形/長方形 8">
            <a:extLst>
              <a:ext uri="{FF2B5EF4-FFF2-40B4-BE49-F238E27FC236}">
                <a16:creationId xmlns:a16="http://schemas.microsoft.com/office/drawing/2014/main" id="{E20BB2AA-5565-FBFB-F4F1-3435B979D2FA}"/>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9274032A-8D73-07E3-16BF-7B467BCCF5B2}"/>
              </a:ext>
            </a:extLst>
          </p:cNvPr>
          <p:cNvSpPr>
            <a:spLocks noGrp="1"/>
          </p:cNvSpPr>
          <p:nvPr>
            <p:ph idx="1"/>
          </p:nvPr>
        </p:nvSpPr>
        <p:spPr>
          <a:xfrm>
            <a:off x="282170" y="768611"/>
            <a:ext cx="4121835" cy="5643944"/>
          </a:xfrm>
        </p:spPr>
        <p:txBody>
          <a:bodyPr>
            <a:normAutofit/>
          </a:bodyPr>
          <a:lstStyle/>
          <a:p>
            <a:pPr marL="0" indent="0">
              <a:lnSpc>
                <a:spcPct val="120000"/>
              </a:lnSpc>
              <a:buNone/>
            </a:pPr>
            <a:r>
              <a:rPr lang="ja-JP" altLang="en-US" sz="2000" u="sng" dirty="0"/>
              <a:t>手順②　前回写真登録</a:t>
            </a:r>
            <a:endParaRPr lang="ja-JP" altLang="en-US" sz="2000" u="sng" dirty="0">
              <a:highlight>
                <a:srgbClr val="FFFF00"/>
              </a:highlight>
            </a:endParaRPr>
          </a:p>
          <a:p>
            <a:pPr marL="0" indent="0">
              <a:lnSpc>
                <a:spcPct val="120000"/>
              </a:lnSpc>
              <a:buNone/>
            </a:pPr>
            <a:r>
              <a:rPr lang="en-US" altLang="ja-JP" sz="1800" dirty="0"/>
              <a:t>STEP2</a:t>
            </a:r>
            <a:r>
              <a:rPr lang="ja-JP" altLang="en-US" sz="1800" dirty="0"/>
              <a:t>：写真に対し、撮影箇所または損傷箇所を地図上にプロットする</a:t>
            </a:r>
            <a:endParaRPr lang="en-US" altLang="ja-JP" sz="1800" dirty="0"/>
          </a:p>
          <a:p>
            <a:pPr marL="0" indent="0">
              <a:lnSpc>
                <a:spcPct val="120000"/>
              </a:lnSpc>
              <a:buNone/>
            </a:pPr>
            <a:r>
              <a:rPr lang="ja-JP" altLang="en-US" sz="1800" dirty="0"/>
              <a:t>次の手順にしたがって、</a:t>
            </a:r>
            <a:r>
              <a:rPr lang="en-US" altLang="ja-JP" sz="1800" dirty="0"/>
              <a:t>STEP1</a:t>
            </a:r>
            <a:r>
              <a:rPr lang="ja-JP" altLang="en-US" sz="1800" dirty="0"/>
              <a:t>で登録した写真に対して、地図上の場所を指定する</a:t>
            </a:r>
            <a:endParaRPr lang="en-US" altLang="ja-JP" sz="1800" dirty="0"/>
          </a:p>
          <a:p>
            <a:pPr marL="342900" indent="-342900">
              <a:lnSpc>
                <a:spcPct val="120000"/>
              </a:lnSpc>
              <a:buFont typeface="+mj-lt"/>
              <a:buAutoNum type="arabicPeriod"/>
            </a:pPr>
            <a:r>
              <a:rPr lang="ja-JP" altLang="en-US" sz="1800" dirty="0"/>
              <a:t>平面図（標準）または補助図面のタブを開く</a:t>
            </a:r>
            <a:endParaRPr lang="en-US" altLang="ja-JP" sz="1800" dirty="0"/>
          </a:p>
          <a:p>
            <a:pPr marL="342900" indent="-342900">
              <a:lnSpc>
                <a:spcPct val="120000"/>
              </a:lnSpc>
              <a:buFont typeface="+mj-lt"/>
              <a:buAutoNum type="arabicPeriod"/>
            </a:pPr>
            <a:r>
              <a:rPr lang="ja-JP" altLang="en-US" sz="1800" dirty="0"/>
              <a:t>右側の写真一覧から、場所を登録したい写真を選択する</a:t>
            </a:r>
            <a:endParaRPr lang="en-US" altLang="ja-JP" sz="1800" dirty="0"/>
          </a:p>
          <a:p>
            <a:pPr marL="342900" indent="-342900">
              <a:lnSpc>
                <a:spcPct val="120000"/>
              </a:lnSpc>
              <a:buFont typeface="+mj-lt"/>
              <a:buAutoNum type="arabicPeriod"/>
            </a:pPr>
            <a:r>
              <a:rPr lang="ja-JP" altLang="en-US" sz="1800" dirty="0"/>
              <a:t>地図上の任意の位置をクリック</a:t>
            </a:r>
            <a:endParaRPr lang="en-US" altLang="ja-JP" sz="1800" dirty="0"/>
          </a:p>
          <a:p>
            <a:pPr marL="342900" indent="-342900">
              <a:lnSpc>
                <a:spcPct val="120000"/>
              </a:lnSpc>
              <a:buFont typeface="+mj-lt"/>
              <a:buAutoNum type="arabicPeriod"/>
            </a:pPr>
            <a:r>
              <a:rPr lang="ja-JP" altLang="en-US" sz="1800" dirty="0"/>
              <a:t>状況写真か損傷写真を選択し登録</a:t>
            </a:r>
            <a:endParaRPr lang="en-US" altLang="ja-JP" sz="1800" dirty="0"/>
          </a:p>
          <a:p>
            <a:pPr marL="342900" indent="-342900">
              <a:lnSpc>
                <a:spcPct val="120000"/>
              </a:lnSpc>
              <a:buFont typeface="+mj-lt"/>
              <a:buAutoNum type="arabicPeriod"/>
            </a:pPr>
            <a:r>
              <a:rPr lang="ja-JP" altLang="en-US" sz="1800" dirty="0"/>
              <a:t>状況写真の場合は矢印の向きを調整する</a:t>
            </a:r>
            <a:endParaRPr lang="en-US" altLang="ja-JP" sz="1800" dirty="0"/>
          </a:p>
        </p:txBody>
      </p:sp>
      <p:cxnSp>
        <p:nvCxnSpPr>
          <p:cNvPr id="14" name="直線コネクタ 13">
            <a:extLst>
              <a:ext uri="{FF2B5EF4-FFF2-40B4-BE49-F238E27FC236}">
                <a16:creationId xmlns:a16="http://schemas.microsoft.com/office/drawing/2014/main" id="{4918DADD-665B-8017-3A2D-3463BDCB7AE8}"/>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D22D6AA-EC66-FD33-9C3F-37909F045754}"/>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10" name="スライド番号プレースホルダー 9">
            <a:extLst>
              <a:ext uri="{FF2B5EF4-FFF2-40B4-BE49-F238E27FC236}">
                <a16:creationId xmlns:a16="http://schemas.microsoft.com/office/drawing/2014/main" id="{EA42AA15-93D0-DA5B-CEBB-B931378D8524}"/>
              </a:ext>
            </a:extLst>
          </p:cNvPr>
          <p:cNvSpPr>
            <a:spLocks noGrp="1"/>
          </p:cNvSpPr>
          <p:nvPr>
            <p:ph type="sldNum" sz="quarter" idx="12"/>
          </p:nvPr>
        </p:nvSpPr>
        <p:spPr/>
        <p:txBody>
          <a:bodyPr/>
          <a:lstStyle/>
          <a:p>
            <a:fld id="{74251A75-00F0-4978-89AA-772CC97475EB}" type="slidenum">
              <a:rPr lang="ja-JP" altLang="en-US" smtClean="0"/>
              <a:pPr/>
              <a:t>34</a:t>
            </a:fld>
            <a:endParaRPr lang="ja-JP" altLang="en-US"/>
          </a:p>
        </p:txBody>
      </p:sp>
      <p:sp>
        <p:nvSpPr>
          <p:cNvPr id="5" name="テキスト ボックス 4">
            <a:extLst>
              <a:ext uri="{FF2B5EF4-FFF2-40B4-BE49-F238E27FC236}">
                <a16:creationId xmlns:a16="http://schemas.microsoft.com/office/drawing/2014/main" id="{4E66D657-4819-8959-F822-EE0CC9FC6630}"/>
              </a:ext>
            </a:extLst>
          </p:cNvPr>
          <p:cNvSpPr txBox="1"/>
          <p:nvPr/>
        </p:nvSpPr>
        <p:spPr>
          <a:xfrm>
            <a:off x="4398964" y="913586"/>
            <a:ext cx="6093994" cy="369332"/>
          </a:xfrm>
          <a:prstGeom prst="rect">
            <a:avLst/>
          </a:prstGeom>
          <a:noFill/>
        </p:spPr>
        <p:txBody>
          <a:bodyPr wrap="square">
            <a:spAutoFit/>
          </a:bodyPr>
          <a:lstStyle/>
          <a:p>
            <a:r>
              <a:rPr lang="en-US" altLang="ja-JP" dirty="0"/>
              <a:t>PC</a:t>
            </a:r>
            <a:r>
              <a:rPr lang="ja-JP" altLang="en-US" dirty="0"/>
              <a:t>　点検詳細画面</a:t>
            </a:r>
            <a:endParaRPr kumimoji="1" lang="ja-JP" altLang="en-US" dirty="0"/>
          </a:p>
        </p:txBody>
      </p:sp>
      <p:pic>
        <p:nvPicPr>
          <p:cNvPr id="18" name="図 17">
            <a:extLst>
              <a:ext uri="{FF2B5EF4-FFF2-40B4-BE49-F238E27FC236}">
                <a16:creationId xmlns:a16="http://schemas.microsoft.com/office/drawing/2014/main" id="{DE57FDCA-E8BD-09D7-9E83-28DB734DC821}"/>
              </a:ext>
            </a:extLst>
          </p:cNvPr>
          <p:cNvPicPr>
            <a:picLocks noChangeAspect="1"/>
          </p:cNvPicPr>
          <p:nvPr/>
        </p:nvPicPr>
        <p:blipFill>
          <a:blip r:embed="rId2"/>
          <a:stretch>
            <a:fillRect/>
          </a:stretch>
        </p:blipFill>
        <p:spPr>
          <a:xfrm>
            <a:off x="4767144" y="1773180"/>
            <a:ext cx="7031298" cy="3955105"/>
          </a:xfrm>
          <a:prstGeom prst="rect">
            <a:avLst/>
          </a:prstGeom>
        </p:spPr>
      </p:pic>
      <p:sp>
        <p:nvSpPr>
          <p:cNvPr id="4" name="正方形/長方形 3">
            <a:extLst>
              <a:ext uri="{FF2B5EF4-FFF2-40B4-BE49-F238E27FC236}">
                <a16:creationId xmlns:a16="http://schemas.microsoft.com/office/drawing/2014/main" id="{42A4661B-11E9-E271-FF7E-9A0932AA0929}"/>
              </a:ext>
            </a:extLst>
          </p:cNvPr>
          <p:cNvSpPr/>
          <p:nvPr/>
        </p:nvSpPr>
        <p:spPr>
          <a:xfrm>
            <a:off x="9566619" y="2285422"/>
            <a:ext cx="1231613" cy="2605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18585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DF664-F2C6-8F92-2680-904FD6D444E8}"/>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CBFBF734-FAC6-AFB2-52F5-0233656554F0}"/>
              </a:ext>
            </a:extLst>
          </p:cNvPr>
          <p:cNvSpPr>
            <a:spLocks noGrp="1"/>
          </p:cNvSpPr>
          <p:nvPr>
            <p:ph type="sldNum" sz="quarter" idx="12"/>
          </p:nvPr>
        </p:nvSpPr>
        <p:spPr/>
        <p:txBody>
          <a:bodyPr/>
          <a:lstStyle/>
          <a:p>
            <a:fld id="{74251A75-00F0-4978-89AA-772CC97475EB}" type="slidenum">
              <a:rPr lang="ja-JP" altLang="en-US" smtClean="0"/>
              <a:pPr/>
              <a:t>35</a:t>
            </a:fld>
            <a:endParaRPr lang="ja-JP" altLang="en-US"/>
          </a:p>
        </p:txBody>
      </p:sp>
      <p:sp>
        <p:nvSpPr>
          <p:cNvPr id="4" name="タイトル 3">
            <a:extLst>
              <a:ext uri="{FF2B5EF4-FFF2-40B4-BE49-F238E27FC236}">
                <a16:creationId xmlns:a16="http://schemas.microsoft.com/office/drawing/2014/main" id="{B570CDF3-0891-FEF1-4639-EE87F9041758}"/>
              </a:ext>
            </a:extLst>
          </p:cNvPr>
          <p:cNvSpPr>
            <a:spLocks noGrp="1"/>
          </p:cNvSpPr>
          <p:nvPr>
            <p:ph type="title"/>
          </p:nvPr>
        </p:nvSpPr>
        <p:spPr>
          <a:xfrm>
            <a:off x="0" y="3147799"/>
            <a:ext cx="12191999" cy="562401"/>
          </a:xfrm>
        </p:spPr>
        <p:txBody>
          <a:bodyPr/>
          <a:lstStyle/>
          <a:p>
            <a:pPr algn="ctr"/>
            <a:r>
              <a:rPr lang="ja-JP" altLang="en-US" dirty="0"/>
              <a:t>Ｑ＆Ａ</a:t>
            </a:r>
          </a:p>
        </p:txBody>
      </p:sp>
    </p:spTree>
    <p:extLst>
      <p:ext uri="{BB962C8B-B14F-4D97-AF65-F5344CB8AC3E}">
        <p14:creationId xmlns:p14="http://schemas.microsoft.com/office/powerpoint/2010/main" val="1862908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F04D0-5373-5BA5-449D-441D4BD7D309}"/>
            </a:ext>
          </a:extLst>
        </p:cNvPr>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12DB7A0F-68DE-5FCD-4338-BD629B6491F7}"/>
              </a:ext>
            </a:extLst>
          </p:cNvPr>
          <p:cNvSpPr txBox="1">
            <a:spLocks/>
          </p:cNvSpPr>
          <p:nvPr/>
        </p:nvSpPr>
        <p:spPr>
          <a:xfrm>
            <a:off x="677303" y="1536330"/>
            <a:ext cx="5418697" cy="328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プロジェクトの作成や施設紐づけは誰が行うか。</a:t>
            </a:r>
            <a:endParaRPr lang="en-US" altLang="ja-JP" sz="1800"/>
          </a:p>
        </p:txBody>
      </p:sp>
      <p:sp>
        <p:nvSpPr>
          <p:cNvPr id="9" name="正方形/長方形 8">
            <a:extLst>
              <a:ext uri="{FF2B5EF4-FFF2-40B4-BE49-F238E27FC236}">
                <a16:creationId xmlns:a16="http://schemas.microsoft.com/office/drawing/2014/main" id="{EDB2C5C7-6642-296C-BB21-13A35A0734EA}"/>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BCE261DC-43D7-C7FB-8178-F62C3D767A1E}"/>
              </a:ext>
            </a:extLst>
          </p:cNvPr>
          <p:cNvSpPr/>
          <p:nvPr/>
        </p:nvSpPr>
        <p:spPr>
          <a:xfrm>
            <a:off x="184804" y="1530417"/>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1</a:t>
            </a:r>
          </a:p>
        </p:txBody>
      </p:sp>
      <p:sp>
        <p:nvSpPr>
          <p:cNvPr id="24" name="コンテンツ プレースホルダー 2">
            <a:extLst>
              <a:ext uri="{FF2B5EF4-FFF2-40B4-BE49-F238E27FC236}">
                <a16:creationId xmlns:a16="http://schemas.microsoft.com/office/drawing/2014/main" id="{A0B3FDC2-9281-4443-D644-FC7A57EC73A4}"/>
              </a:ext>
            </a:extLst>
          </p:cNvPr>
          <p:cNvSpPr txBox="1">
            <a:spLocks/>
          </p:cNvSpPr>
          <p:nvPr/>
        </p:nvSpPr>
        <p:spPr>
          <a:xfrm>
            <a:off x="670211" y="1948247"/>
            <a:ext cx="5558289" cy="13672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発注者、受注者共に設定作業は可能です。</a:t>
            </a:r>
            <a:br>
              <a:rPr lang="en-US" altLang="ja-JP" sz="1800"/>
            </a:br>
            <a:r>
              <a:rPr lang="ja-JP" altLang="en-US" sz="1800"/>
              <a:t>受注者側で設定する運用を想定しています。</a:t>
            </a:r>
            <a:endParaRPr lang="en-US" altLang="ja-JP" sz="1800"/>
          </a:p>
        </p:txBody>
      </p:sp>
      <p:sp>
        <p:nvSpPr>
          <p:cNvPr id="25" name="四角形: 角を丸くする 24">
            <a:extLst>
              <a:ext uri="{FF2B5EF4-FFF2-40B4-BE49-F238E27FC236}">
                <a16:creationId xmlns:a16="http://schemas.microsoft.com/office/drawing/2014/main" id="{BF78D203-C6DF-1B13-BC5E-5F83F538CC14}"/>
              </a:ext>
            </a:extLst>
          </p:cNvPr>
          <p:cNvSpPr/>
          <p:nvPr/>
        </p:nvSpPr>
        <p:spPr>
          <a:xfrm>
            <a:off x="177711" y="2017324"/>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1</a:t>
            </a:r>
          </a:p>
        </p:txBody>
      </p:sp>
      <p:sp>
        <p:nvSpPr>
          <p:cNvPr id="27" name="コンテンツ プレースホルダー 2">
            <a:extLst>
              <a:ext uri="{FF2B5EF4-FFF2-40B4-BE49-F238E27FC236}">
                <a16:creationId xmlns:a16="http://schemas.microsoft.com/office/drawing/2014/main" id="{146B9F50-5EC1-67D6-85A4-A2FEE78B173B}"/>
              </a:ext>
            </a:extLst>
          </p:cNvPr>
          <p:cNvSpPr txBox="1">
            <a:spLocks/>
          </p:cNvSpPr>
          <p:nvPr/>
        </p:nvSpPr>
        <p:spPr>
          <a:xfrm>
            <a:off x="6750356" y="2622609"/>
            <a:ext cx="5568923" cy="771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同じ施設を複数のプロジェクトに紐づけ可能か。</a:t>
            </a:r>
            <a:endParaRPr lang="en-US" altLang="ja-JP" sz="1800"/>
          </a:p>
        </p:txBody>
      </p:sp>
      <p:sp>
        <p:nvSpPr>
          <p:cNvPr id="29" name="コンテンツ プレースホルダー 2">
            <a:extLst>
              <a:ext uri="{FF2B5EF4-FFF2-40B4-BE49-F238E27FC236}">
                <a16:creationId xmlns:a16="http://schemas.microsoft.com/office/drawing/2014/main" id="{7AB9D35D-9A44-5052-7B57-E9BF072476A4}"/>
              </a:ext>
            </a:extLst>
          </p:cNvPr>
          <p:cNvSpPr txBox="1">
            <a:spLocks/>
          </p:cNvSpPr>
          <p:nvPr/>
        </p:nvSpPr>
        <p:spPr>
          <a:xfrm>
            <a:off x="6750357" y="3164661"/>
            <a:ext cx="5109155" cy="771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同じ施設は１つのプロジェクトにしか紐づけできません。</a:t>
            </a:r>
            <a:br>
              <a:rPr lang="en-US" altLang="ja-JP" sz="1800"/>
            </a:br>
            <a:r>
              <a:rPr lang="ja-JP" altLang="en-US" sz="1800"/>
              <a:t>地すべりは、ブロック単位で紐づけ可能です。</a:t>
            </a:r>
            <a:endParaRPr lang="en-US" altLang="ja-JP" sz="1800"/>
          </a:p>
        </p:txBody>
      </p:sp>
      <p:sp>
        <p:nvSpPr>
          <p:cNvPr id="14" name="コンテンツ プレースホルダー 2">
            <a:extLst>
              <a:ext uri="{FF2B5EF4-FFF2-40B4-BE49-F238E27FC236}">
                <a16:creationId xmlns:a16="http://schemas.microsoft.com/office/drawing/2014/main" id="{2633E8CA-9048-DE18-6856-FD9E35951E3D}"/>
              </a:ext>
            </a:extLst>
          </p:cNvPr>
          <p:cNvSpPr txBox="1">
            <a:spLocks/>
          </p:cNvSpPr>
          <p:nvPr/>
        </p:nvSpPr>
        <p:spPr>
          <a:xfrm>
            <a:off x="677303" y="3058984"/>
            <a:ext cx="5418697" cy="682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点検施設リストの設定画面で、担当外の施設の紐づけると内容が閲覧できるが問題ないか。</a:t>
            </a:r>
            <a:endParaRPr lang="en-US" altLang="ja-JP" sz="1800"/>
          </a:p>
        </p:txBody>
      </p:sp>
      <p:sp>
        <p:nvSpPr>
          <p:cNvPr id="16" name="コンテンツ プレースホルダー 2">
            <a:extLst>
              <a:ext uri="{FF2B5EF4-FFF2-40B4-BE49-F238E27FC236}">
                <a16:creationId xmlns:a16="http://schemas.microsoft.com/office/drawing/2014/main" id="{9B351994-0CEE-95F1-821F-3EF8F66ABAFD}"/>
              </a:ext>
            </a:extLst>
          </p:cNvPr>
          <p:cNvSpPr txBox="1">
            <a:spLocks/>
          </p:cNvSpPr>
          <p:nvPr/>
        </p:nvSpPr>
        <p:spPr>
          <a:xfrm>
            <a:off x="677304" y="3697136"/>
            <a:ext cx="5558289" cy="682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委託契約内容に則り、担当する施設のみ紐づけて</a:t>
            </a:r>
            <a:br>
              <a:rPr lang="en-US" altLang="ja-JP" sz="1800"/>
            </a:br>
            <a:r>
              <a:rPr lang="ja-JP" altLang="en-US" sz="1800"/>
              <a:t>利用をお願いします。</a:t>
            </a:r>
            <a:endParaRPr lang="en-US" altLang="ja-JP" sz="1800"/>
          </a:p>
        </p:txBody>
      </p:sp>
      <p:sp>
        <p:nvSpPr>
          <p:cNvPr id="3" name="コンテンツ プレースホルダー 2">
            <a:extLst>
              <a:ext uri="{FF2B5EF4-FFF2-40B4-BE49-F238E27FC236}">
                <a16:creationId xmlns:a16="http://schemas.microsoft.com/office/drawing/2014/main" id="{399D8FE4-16E0-F8F6-20B2-41CE98B42133}"/>
              </a:ext>
            </a:extLst>
          </p:cNvPr>
          <p:cNvSpPr txBox="1">
            <a:spLocks/>
          </p:cNvSpPr>
          <p:nvPr/>
        </p:nvSpPr>
        <p:spPr>
          <a:xfrm>
            <a:off x="6768082" y="4542754"/>
            <a:ext cx="4910481" cy="767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900"/>
              <a:t>県職員が実施する直営点検ではどのようにプロジェクトを登録するか</a:t>
            </a:r>
            <a:r>
              <a:rPr lang="ja-JP" altLang="en-US" sz="1800"/>
              <a:t>。</a:t>
            </a:r>
            <a:endParaRPr lang="en-US" altLang="ja-JP" sz="1800"/>
          </a:p>
        </p:txBody>
      </p:sp>
      <p:sp>
        <p:nvSpPr>
          <p:cNvPr id="5" name="コンテンツ プレースホルダー 2">
            <a:extLst>
              <a:ext uri="{FF2B5EF4-FFF2-40B4-BE49-F238E27FC236}">
                <a16:creationId xmlns:a16="http://schemas.microsoft.com/office/drawing/2014/main" id="{1C2E1EAA-618A-9479-6467-5FC9AEEDE237}"/>
              </a:ext>
            </a:extLst>
          </p:cNvPr>
          <p:cNvSpPr txBox="1">
            <a:spLocks/>
          </p:cNvSpPr>
          <p:nvPr/>
        </p:nvSpPr>
        <p:spPr>
          <a:xfrm>
            <a:off x="6768082" y="5255040"/>
            <a:ext cx="4814229" cy="105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事務所毎、年度毎にプロジェクトを設定する想定です。</a:t>
            </a:r>
            <a:endParaRPr lang="en-US" altLang="ja-JP" sz="1800"/>
          </a:p>
          <a:p>
            <a:pPr marL="0" indent="0">
              <a:lnSpc>
                <a:spcPct val="100000"/>
              </a:lnSpc>
              <a:buFont typeface="Arial" panose="020B0604020202020204" pitchFamily="34" charset="0"/>
              <a:buNone/>
            </a:pPr>
            <a:r>
              <a:rPr lang="ja-JP" altLang="en-US" sz="1800"/>
              <a:t>例：</a:t>
            </a:r>
            <a:r>
              <a:rPr lang="en-US" altLang="ja-JP" sz="1800"/>
              <a:t>2024</a:t>
            </a:r>
            <a:r>
              <a:rPr lang="ja-JP" altLang="en-US" sz="1800"/>
              <a:t>年度直営点検（宇部）</a:t>
            </a:r>
            <a:endParaRPr lang="en-US" altLang="ja-JP" sz="1800"/>
          </a:p>
        </p:txBody>
      </p:sp>
      <p:sp>
        <p:nvSpPr>
          <p:cNvPr id="12" name="コンテンツ プレースホルダー 2">
            <a:extLst>
              <a:ext uri="{FF2B5EF4-FFF2-40B4-BE49-F238E27FC236}">
                <a16:creationId xmlns:a16="http://schemas.microsoft.com/office/drawing/2014/main" id="{E16C2A36-EBAD-719B-B4B0-5F1AE5C6CBFD}"/>
              </a:ext>
            </a:extLst>
          </p:cNvPr>
          <p:cNvSpPr txBox="1">
            <a:spLocks/>
          </p:cNvSpPr>
          <p:nvPr/>
        </p:nvSpPr>
        <p:spPr>
          <a:xfrm>
            <a:off x="666669" y="4676734"/>
            <a:ext cx="5418697" cy="899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１つの委託業務で複数の施設種別（砂防、急傾斜、地すべり）の点検結果を登録する場合はどのように設定するか。</a:t>
            </a:r>
            <a:endParaRPr lang="en-US" altLang="ja-JP" sz="1800"/>
          </a:p>
        </p:txBody>
      </p:sp>
      <p:sp>
        <p:nvSpPr>
          <p:cNvPr id="18" name="コンテンツ プレースホルダー 2">
            <a:extLst>
              <a:ext uri="{FF2B5EF4-FFF2-40B4-BE49-F238E27FC236}">
                <a16:creationId xmlns:a16="http://schemas.microsoft.com/office/drawing/2014/main" id="{FC15D5AA-11E3-F8F2-0B05-AFA19276B2A2}"/>
              </a:ext>
            </a:extLst>
          </p:cNvPr>
          <p:cNvSpPr txBox="1">
            <a:spLocks/>
          </p:cNvSpPr>
          <p:nvPr/>
        </p:nvSpPr>
        <p:spPr>
          <a:xfrm>
            <a:off x="656036" y="5628150"/>
            <a:ext cx="5558289" cy="1094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施設種別毎にプロジェクトを設定してください。</a:t>
            </a:r>
            <a:endParaRPr lang="en-US" altLang="ja-JP" sz="1800"/>
          </a:p>
          <a:p>
            <a:pPr marL="0" indent="0">
              <a:lnSpc>
                <a:spcPct val="100000"/>
              </a:lnSpc>
              <a:buFont typeface="Arial" panose="020B0604020202020204" pitchFamily="34" charset="0"/>
              <a:buNone/>
            </a:pPr>
            <a:r>
              <a:rPr lang="en-US" altLang="ja-JP" sz="1800"/>
              <a:t>  </a:t>
            </a:r>
            <a:r>
              <a:rPr lang="ja-JP" altLang="en-US" sz="1800"/>
              <a:t>例：〇〇点検業務（砂防）</a:t>
            </a:r>
            <a:br>
              <a:rPr lang="en-US" altLang="ja-JP" sz="1800"/>
            </a:br>
            <a:r>
              <a:rPr lang="ja-JP" altLang="en-US" sz="1800"/>
              <a:t>　　　〇〇点検業務（地すべり）</a:t>
            </a:r>
            <a:endParaRPr lang="en-US" altLang="ja-JP" sz="1800"/>
          </a:p>
        </p:txBody>
      </p:sp>
      <p:sp>
        <p:nvSpPr>
          <p:cNvPr id="8" name="コンテンツ プレースホルダー 2">
            <a:extLst>
              <a:ext uri="{FF2B5EF4-FFF2-40B4-BE49-F238E27FC236}">
                <a16:creationId xmlns:a16="http://schemas.microsoft.com/office/drawing/2014/main" id="{659FB0A6-47B4-B468-8B00-D1343B92F9D4}"/>
              </a:ext>
            </a:extLst>
          </p:cNvPr>
          <p:cNvSpPr txBox="1">
            <a:spLocks/>
          </p:cNvSpPr>
          <p:nvPr/>
        </p:nvSpPr>
        <p:spPr>
          <a:xfrm>
            <a:off x="6750356" y="1034182"/>
            <a:ext cx="5109157" cy="771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管理事務所を跨ぐ点検業務（委託）の場合どのようにしたらよいか。</a:t>
            </a:r>
            <a:endParaRPr lang="en-US" altLang="ja-JP" sz="1800"/>
          </a:p>
        </p:txBody>
      </p:sp>
      <p:sp>
        <p:nvSpPr>
          <p:cNvPr id="11" name="コンテンツ プレースホルダー 2">
            <a:extLst>
              <a:ext uri="{FF2B5EF4-FFF2-40B4-BE49-F238E27FC236}">
                <a16:creationId xmlns:a16="http://schemas.microsoft.com/office/drawing/2014/main" id="{BFFF647F-D909-07C0-459A-B2822DFB5CD1}"/>
              </a:ext>
            </a:extLst>
          </p:cNvPr>
          <p:cNvSpPr txBox="1">
            <a:spLocks/>
          </p:cNvSpPr>
          <p:nvPr/>
        </p:nvSpPr>
        <p:spPr>
          <a:xfrm>
            <a:off x="6750358" y="1754066"/>
            <a:ext cx="5341596" cy="442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管理事務所毎にプロジェクトを設定してください。</a:t>
            </a:r>
            <a:endParaRPr lang="en-US" altLang="ja-JP" sz="1800"/>
          </a:p>
        </p:txBody>
      </p:sp>
      <p:sp>
        <p:nvSpPr>
          <p:cNvPr id="34" name="タイトル 1">
            <a:extLst>
              <a:ext uri="{FF2B5EF4-FFF2-40B4-BE49-F238E27FC236}">
                <a16:creationId xmlns:a16="http://schemas.microsoft.com/office/drawing/2014/main" id="{17D3C66F-C12F-68CF-1A18-2D6C41862A4C}"/>
              </a:ext>
            </a:extLst>
          </p:cNvPr>
          <p:cNvSpPr>
            <a:spLocks noGrp="1"/>
          </p:cNvSpPr>
          <p:nvPr>
            <p:ph type="title"/>
          </p:nvPr>
        </p:nvSpPr>
        <p:spPr>
          <a:xfrm>
            <a:off x="19050" y="9525"/>
            <a:ext cx="10185520" cy="562401"/>
          </a:xfrm>
        </p:spPr>
        <p:txBody>
          <a:bodyPr/>
          <a:lstStyle/>
          <a:p>
            <a:r>
              <a:rPr kumimoji="1" lang="ja-JP" altLang="en-US" sz="2400" dirty="0"/>
              <a:t>　</a:t>
            </a:r>
            <a:r>
              <a:rPr lang="ja-JP" altLang="en-US" sz="2400" dirty="0"/>
              <a:t>事前準備（クラウド）編</a:t>
            </a:r>
            <a:endParaRPr kumimoji="1" lang="ja-JP" altLang="en-US" sz="2400" dirty="0"/>
          </a:p>
        </p:txBody>
      </p:sp>
      <p:sp>
        <p:nvSpPr>
          <p:cNvPr id="35" name="タイトル 1">
            <a:extLst>
              <a:ext uri="{FF2B5EF4-FFF2-40B4-BE49-F238E27FC236}">
                <a16:creationId xmlns:a16="http://schemas.microsoft.com/office/drawing/2014/main" id="{5F53032F-582F-D175-A2E5-9EF1270F6766}"/>
              </a:ext>
            </a:extLst>
          </p:cNvPr>
          <p:cNvSpPr txBox="1">
            <a:spLocks/>
          </p:cNvSpPr>
          <p:nvPr/>
        </p:nvSpPr>
        <p:spPr>
          <a:xfrm>
            <a:off x="228170" y="755253"/>
            <a:ext cx="4151325" cy="562401"/>
          </a:xfrm>
          <a:prstGeom prst="rect">
            <a:avLst/>
          </a:prstGeom>
        </p:spPr>
        <p:txBody>
          <a:bodyPr vert="horz" lIns="91440" tIns="108000" rIns="91440" bIns="45720" rtlCol="0" anchor="ctr">
            <a:noAutofit/>
          </a:bodyPr>
          <a:lstStyle>
            <a:lvl1pPr algn="l" defTabSz="914400" rtl="0" eaLnBrk="1" latinLnBrk="0" hangingPunct="1">
              <a:lnSpc>
                <a:spcPct val="90000"/>
              </a:lnSpc>
              <a:spcBef>
                <a:spcPct val="0"/>
              </a:spcBef>
              <a:buNone/>
              <a:defRPr kumimoji="1" sz="3200" b="1" kern="1200">
                <a:solidFill>
                  <a:srgbClr val="505050"/>
                </a:solidFill>
                <a:latin typeface="BIZ UDゴシック" panose="020B0400000000000000" pitchFamily="49" charset="-128"/>
                <a:ea typeface="BIZ UDゴシック" panose="020B0400000000000000" pitchFamily="49" charset="-128"/>
                <a:cs typeface="+mj-cs"/>
              </a:defRPr>
            </a:lvl1pPr>
          </a:lstStyle>
          <a:p>
            <a:r>
              <a:rPr lang="ja-JP" altLang="en-US" sz="2400" u="sng"/>
              <a:t>プロジェクトに関するＱ＆Ａ</a:t>
            </a:r>
          </a:p>
        </p:txBody>
      </p:sp>
      <p:sp>
        <p:nvSpPr>
          <p:cNvPr id="37" name="スライド番号プレースホルダー 36">
            <a:extLst>
              <a:ext uri="{FF2B5EF4-FFF2-40B4-BE49-F238E27FC236}">
                <a16:creationId xmlns:a16="http://schemas.microsoft.com/office/drawing/2014/main" id="{FC5A9F14-E7D1-CE69-80F1-6BE3B22D73C7}"/>
              </a:ext>
            </a:extLst>
          </p:cNvPr>
          <p:cNvSpPr>
            <a:spLocks noGrp="1"/>
          </p:cNvSpPr>
          <p:nvPr>
            <p:ph type="sldNum" sz="quarter" idx="12"/>
          </p:nvPr>
        </p:nvSpPr>
        <p:spPr/>
        <p:txBody>
          <a:bodyPr/>
          <a:lstStyle/>
          <a:p>
            <a:fld id="{74251A75-00F0-4978-89AA-772CC97475EB}" type="slidenum">
              <a:rPr lang="ja-JP" altLang="en-US" smtClean="0"/>
              <a:pPr/>
              <a:t>36</a:t>
            </a:fld>
            <a:endParaRPr lang="ja-JP" altLang="en-US"/>
          </a:p>
        </p:txBody>
      </p:sp>
      <p:sp>
        <p:nvSpPr>
          <p:cNvPr id="2" name="四角形: 角を丸くする 1">
            <a:extLst>
              <a:ext uri="{FF2B5EF4-FFF2-40B4-BE49-F238E27FC236}">
                <a16:creationId xmlns:a16="http://schemas.microsoft.com/office/drawing/2014/main" id="{65159CD7-F066-FB57-B3CE-82B324B02633}"/>
              </a:ext>
            </a:extLst>
          </p:cNvPr>
          <p:cNvSpPr/>
          <p:nvPr/>
        </p:nvSpPr>
        <p:spPr>
          <a:xfrm>
            <a:off x="181263" y="3099690"/>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2</a:t>
            </a:r>
          </a:p>
        </p:txBody>
      </p:sp>
      <p:sp>
        <p:nvSpPr>
          <p:cNvPr id="20" name="四角形: 角を丸くする 19">
            <a:extLst>
              <a:ext uri="{FF2B5EF4-FFF2-40B4-BE49-F238E27FC236}">
                <a16:creationId xmlns:a16="http://schemas.microsoft.com/office/drawing/2014/main" id="{AE1148DA-D24B-056A-530F-1A5E88F389EC}"/>
              </a:ext>
            </a:extLst>
          </p:cNvPr>
          <p:cNvSpPr/>
          <p:nvPr/>
        </p:nvSpPr>
        <p:spPr>
          <a:xfrm>
            <a:off x="174170" y="3715751"/>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2</a:t>
            </a:r>
          </a:p>
        </p:txBody>
      </p:sp>
      <p:sp>
        <p:nvSpPr>
          <p:cNvPr id="22" name="四角形: 角を丸くする 21">
            <a:extLst>
              <a:ext uri="{FF2B5EF4-FFF2-40B4-BE49-F238E27FC236}">
                <a16:creationId xmlns:a16="http://schemas.microsoft.com/office/drawing/2014/main" id="{3494D5CC-D2B7-D4E8-05F4-F274320E4BA6}"/>
              </a:ext>
            </a:extLst>
          </p:cNvPr>
          <p:cNvSpPr/>
          <p:nvPr/>
        </p:nvSpPr>
        <p:spPr>
          <a:xfrm>
            <a:off x="190272" y="4724240"/>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3</a:t>
            </a:r>
          </a:p>
        </p:txBody>
      </p:sp>
      <p:sp>
        <p:nvSpPr>
          <p:cNvPr id="26" name="四角形: 角を丸くする 25">
            <a:extLst>
              <a:ext uri="{FF2B5EF4-FFF2-40B4-BE49-F238E27FC236}">
                <a16:creationId xmlns:a16="http://schemas.microsoft.com/office/drawing/2014/main" id="{EBF4C727-9926-42FF-7974-E88970202274}"/>
              </a:ext>
            </a:extLst>
          </p:cNvPr>
          <p:cNvSpPr/>
          <p:nvPr/>
        </p:nvSpPr>
        <p:spPr>
          <a:xfrm>
            <a:off x="190273" y="5681106"/>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3</a:t>
            </a:r>
          </a:p>
        </p:txBody>
      </p:sp>
      <p:sp>
        <p:nvSpPr>
          <p:cNvPr id="31" name="四角形: 角を丸くする 30">
            <a:extLst>
              <a:ext uri="{FF2B5EF4-FFF2-40B4-BE49-F238E27FC236}">
                <a16:creationId xmlns:a16="http://schemas.microsoft.com/office/drawing/2014/main" id="{88F3EB86-BD86-6E9B-10E0-54254DB2EBC5}"/>
              </a:ext>
            </a:extLst>
          </p:cNvPr>
          <p:cNvSpPr/>
          <p:nvPr/>
        </p:nvSpPr>
        <p:spPr>
          <a:xfrm>
            <a:off x="6260163" y="1063671"/>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4</a:t>
            </a:r>
          </a:p>
        </p:txBody>
      </p:sp>
      <p:sp>
        <p:nvSpPr>
          <p:cNvPr id="32" name="四角形: 角を丸くする 31">
            <a:extLst>
              <a:ext uri="{FF2B5EF4-FFF2-40B4-BE49-F238E27FC236}">
                <a16:creationId xmlns:a16="http://schemas.microsoft.com/office/drawing/2014/main" id="{A0A742B3-8AE4-7349-2FCF-004DEAB5B164}"/>
              </a:ext>
            </a:extLst>
          </p:cNvPr>
          <p:cNvSpPr/>
          <p:nvPr/>
        </p:nvSpPr>
        <p:spPr>
          <a:xfrm>
            <a:off x="6267245" y="1807283"/>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4</a:t>
            </a:r>
          </a:p>
        </p:txBody>
      </p:sp>
      <p:sp>
        <p:nvSpPr>
          <p:cNvPr id="33" name="四角形: 角を丸くする 32">
            <a:extLst>
              <a:ext uri="{FF2B5EF4-FFF2-40B4-BE49-F238E27FC236}">
                <a16:creationId xmlns:a16="http://schemas.microsoft.com/office/drawing/2014/main" id="{6CB67F10-08A0-82C7-E14F-6860ADF213F1}"/>
              </a:ext>
            </a:extLst>
          </p:cNvPr>
          <p:cNvSpPr/>
          <p:nvPr/>
        </p:nvSpPr>
        <p:spPr>
          <a:xfrm>
            <a:off x="6260163" y="2669504"/>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5</a:t>
            </a:r>
          </a:p>
        </p:txBody>
      </p:sp>
      <p:sp>
        <p:nvSpPr>
          <p:cNvPr id="36" name="四角形: 角を丸くする 35">
            <a:extLst>
              <a:ext uri="{FF2B5EF4-FFF2-40B4-BE49-F238E27FC236}">
                <a16:creationId xmlns:a16="http://schemas.microsoft.com/office/drawing/2014/main" id="{34F4F827-043A-7DD7-AD96-A39710274FC0}"/>
              </a:ext>
            </a:extLst>
          </p:cNvPr>
          <p:cNvSpPr/>
          <p:nvPr/>
        </p:nvSpPr>
        <p:spPr>
          <a:xfrm>
            <a:off x="6267245" y="3237132"/>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5</a:t>
            </a:r>
          </a:p>
        </p:txBody>
      </p:sp>
      <p:sp>
        <p:nvSpPr>
          <p:cNvPr id="38" name="四角形: 角を丸くする 37">
            <a:extLst>
              <a:ext uri="{FF2B5EF4-FFF2-40B4-BE49-F238E27FC236}">
                <a16:creationId xmlns:a16="http://schemas.microsoft.com/office/drawing/2014/main" id="{9C52ADAE-9B15-399D-76A7-1D42C5A2C25F}"/>
              </a:ext>
            </a:extLst>
          </p:cNvPr>
          <p:cNvSpPr/>
          <p:nvPr/>
        </p:nvSpPr>
        <p:spPr>
          <a:xfrm>
            <a:off x="6267534" y="4641957"/>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6</a:t>
            </a:r>
          </a:p>
        </p:txBody>
      </p:sp>
      <p:sp>
        <p:nvSpPr>
          <p:cNvPr id="39" name="四角形: 角を丸くする 38">
            <a:extLst>
              <a:ext uri="{FF2B5EF4-FFF2-40B4-BE49-F238E27FC236}">
                <a16:creationId xmlns:a16="http://schemas.microsoft.com/office/drawing/2014/main" id="{870A2AAC-AABC-9133-2305-9EB4FE23B834}"/>
              </a:ext>
            </a:extLst>
          </p:cNvPr>
          <p:cNvSpPr/>
          <p:nvPr/>
        </p:nvSpPr>
        <p:spPr>
          <a:xfrm>
            <a:off x="6274616" y="5371055"/>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6</a:t>
            </a:r>
          </a:p>
        </p:txBody>
      </p:sp>
    </p:spTree>
    <p:extLst>
      <p:ext uri="{BB962C8B-B14F-4D97-AF65-F5344CB8AC3E}">
        <p14:creationId xmlns:p14="http://schemas.microsoft.com/office/powerpoint/2010/main" val="3521487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AC4E7-F34A-5C11-31B4-9395C71B2A8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7F3A6DA-DABC-A5FC-FB40-5C90D206649F}"/>
              </a:ext>
            </a:extLst>
          </p:cNvPr>
          <p:cNvSpPr>
            <a:spLocks noGrp="1"/>
          </p:cNvSpPr>
          <p:nvPr>
            <p:ph type="title"/>
          </p:nvPr>
        </p:nvSpPr>
        <p:spPr/>
        <p:txBody>
          <a:bodyPr/>
          <a:lstStyle/>
          <a:p>
            <a:r>
              <a:rPr kumimoji="1" lang="ja-JP" altLang="en-US" sz="2400" dirty="0"/>
              <a:t>　その他　</a:t>
            </a:r>
            <a:r>
              <a:rPr lang="ja-JP" altLang="en-US" sz="2400" dirty="0"/>
              <a:t>Ｑ＆Ａ</a:t>
            </a:r>
            <a:endParaRPr kumimoji="1" lang="ja-JP" altLang="en-US" sz="2400" dirty="0"/>
          </a:p>
        </p:txBody>
      </p:sp>
      <p:sp>
        <p:nvSpPr>
          <p:cNvPr id="6" name="コンテンツ プレースホルダー 2">
            <a:extLst>
              <a:ext uri="{FF2B5EF4-FFF2-40B4-BE49-F238E27FC236}">
                <a16:creationId xmlns:a16="http://schemas.microsoft.com/office/drawing/2014/main" id="{525AF45C-15AF-8166-4D23-827B38DBA006}"/>
              </a:ext>
            </a:extLst>
          </p:cNvPr>
          <p:cNvSpPr txBox="1">
            <a:spLocks/>
          </p:cNvSpPr>
          <p:nvPr/>
        </p:nvSpPr>
        <p:spPr>
          <a:xfrm>
            <a:off x="1033311" y="3116789"/>
            <a:ext cx="5418697" cy="328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タブレットの機種に制約はありますか。</a:t>
            </a:r>
            <a:endParaRPr lang="en-US" altLang="ja-JP" sz="1800"/>
          </a:p>
        </p:txBody>
      </p:sp>
      <p:sp>
        <p:nvSpPr>
          <p:cNvPr id="9" name="正方形/長方形 8">
            <a:extLst>
              <a:ext uri="{FF2B5EF4-FFF2-40B4-BE49-F238E27FC236}">
                <a16:creationId xmlns:a16="http://schemas.microsoft.com/office/drawing/2014/main" id="{37AEA049-9708-3473-A054-7D1BE3C3166D}"/>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コンテンツ プレースホルダー 2">
            <a:extLst>
              <a:ext uri="{FF2B5EF4-FFF2-40B4-BE49-F238E27FC236}">
                <a16:creationId xmlns:a16="http://schemas.microsoft.com/office/drawing/2014/main" id="{AB638FAB-92C9-A862-14CD-57E1C75CB044}"/>
              </a:ext>
            </a:extLst>
          </p:cNvPr>
          <p:cNvSpPr txBox="1">
            <a:spLocks/>
          </p:cNvSpPr>
          <p:nvPr/>
        </p:nvSpPr>
        <p:spPr>
          <a:xfrm>
            <a:off x="1033312" y="3700201"/>
            <a:ext cx="7208320" cy="720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対象</a:t>
            </a:r>
            <a:r>
              <a:rPr lang="en-US" altLang="ja-JP" sz="1800"/>
              <a:t>OS</a:t>
            </a:r>
            <a:r>
              <a:rPr lang="ja-JP" altLang="en-US" sz="1800"/>
              <a:t>は、</a:t>
            </a:r>
            <a:r>
              <a:rPr lang="en-US" altLang="ja-JP" sz="1800"/>
              <a:t>iPad OS 16</a:t>
            </a:r>
            <a:r>
              <a:rPr lang="en-US" altLang="ja-JP" sz="1800">
                <a:solidFill>
                  <a:schemeClr val="tx1"/>
                </a:solidFill>
              </a:rPr>
              <a:t> </a:t>
            </a:r>
            <a:r>
              <a:rPr lang="ja-JP" altLang="en-US" sz="1800">
                <a:solidFill>
                  <a:schemeClr val="tx1"/>
                </a:solidFill>
              </a:rPr>
              <a:t>です</a:t>
            </a:r>
            <a:r>
              <a:rPr lang="ja-JP" altLang="en-US" sz="1800"/>
              <a:t>。　</a:t>
            </a:r>
            <a:r>
              <a:rPr lang="en-US" altLang="ja-JP" sz="1800"/>
              <a:t>※Pro</a:t>
            </a:r>
            <a:r>
              <a:rPr lang="ja-JP" altLang="en-US" sz="1800"/>
              <a:t>である必要はありません。</a:t>
            </a:r>
            <a:endParaRPr lang="en-US" altLang="ja-JP" sz="1800"/>
          </a:p>
          <a:p>
            <a:pPr marL="0" indent="0">
              <a:buFont typeface="Arial" panose="020B0604020202020204" pitchFamily="34" charset="0"/>
              <a:buNone/>
            </a:pPr>
            <a:r>
              <a:rPr lang="en-US" altLang="ja-JP" sz="1800"/>
              <a:t>Android</a:t>
            </a:r>
            <a:r>
              <a:rPr lang="ja-JP" altLang="en-US" sz="1800"/>
              <a:t>タブレットへのインストールは出来ません。</a:t>
            </a:r>
            <a:endParaRPr lang="en-US" altLang="ja-JP" sz="1800"/>
          </a:p>
        </p:txBody>
      </p:sp>
      <p:sp>
        <p:nvSpPr>
          <p:cNvPr id="14" name="コンテンツ プレースホルダー 2">
            <a:extLst>
              <a:ext uri="{FF2B5EF4-FFF2-40B4-BE49-F238E27FC236}">
                <a16:creationId xmlns:a16="http://schemas.microsoft.com/office/drawing/2014/main" id="{8C430142-EF1B-3739-E51C-CDC07AA42F17}"/>
              </a:ext>
            </a:extLst>
          </p:cNvPr>
          <p:cNvSpPr txBox="1">
            <a:spLocks/>
          </p:cNvSpPr>
          <p:nvPr/>
        </p:nvSpPr>
        <p:spPr>
          <a:xfrm>
            <a:off x="1040404" y="4824039"/>
            <a:ext cx="5418697" cy="682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推奨ブラウザはありますか。</a:t>
            </a:r>
            <a:endParaRPr lang="en-US" altLang="ja-JP" sz="1800"/>
          </a:p>
        </p:txBody>
      </p:sp>
      <p:sp>
        <p:nvSpPr>
          <p:cNvPr id="16" name="コンテンツ プレースホルダー 2">
            <a:extLst>
              <a:ext uri="{FF2B5EF4-FFF2-40B4-BE49-F238E27FC236}">
                <a16:creationId xmlns:a16="http://schemas.microsoft.com/office/drawing/2014/main" id="{D1CD0201-9243-A13A-2B3B-F2E5C5F944AC}"/>
              </a:ext>
            </a:extLst>
          </p:cNvPr>
          <p:cNvSpPr txBox="1">
            <a:spLocks/>
          </p:cNvSpPr>
          <p:nvPr/>
        </p:nvSpPr>
        <p:spPr>
          <a:xfrm>
            <a:off x="1040405" y="5411391"/>
            <a:ext cx="5558289" cy="682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最新版の</a:t>
            </a:r>
            <a:r>
              <a:rPr lang="en-US" altLang="ja-JP" sz="1800"/>
              <a:t>Microsoft Edge</a:t>
            </a:r>
            <a:r>
              <a:rPr lang="ja-JP" altLang="en-US" sz="1800"/>
              <a:t>、</a:t>
            </a:r>
            <a:r>
              <a:rPr lang="en-US" altLang="ja-JP" sz="1800"/>
              <a:t>Google Chrome</a:t>
            </a:r>
            <a:r>
              <a:rPr lang="ja-JP" altLang="en-US" sz="1800"/>
              <a:t>での動作確認を予定しています。</a:t>
            </a:r>
            <a:endParaRPr lang="en-US" altLang="ja-JP" sz="1800"/>
          </a:p>
        </p:txBody>
      </p:sp>
      <p:sp>
        <p:nvSpPr>
          <p:cNvPr id="4" name="スライド番号プレースホルダー 3">
            <a:extLst>
              <a:ext uri="{FF2B5EF4-FFF2-40B4-BE49-F238E27FC236}">
                <a16:creationId xmlns:a16="http://schemas.microsoft.com/office/drawing/2014/main" id="{8DB9F8F7-1D79-2CDE-CD12-E03F905D0BCF}"/>
              </a:ext>
            </a:extLst>
          </p:cNvPr>
          <p:cNvSpPr>
            <a:spLocks noGrp="1"/>
          </p:cNvSpPr>
          <p:nvPr>
            <p:ph type="sldNum" sz="quarter" idx="12"/>
          </p:nvPr>
        </p:nvSpPr>
        <p:spPr/>
        <p:txBody>
          <a:bodyPr/>
          <a:lstStyle/>
          <a:p>
            <a:fld id="{74251A75-00F0-4978-89AA-772CC97475EB}" type="slidenum">
              <a:rPr lang="ja-JP" altLang="en-US" smtClean="0"/>
              <a:pPr/>
              <a:t>37</a:t>
            </a:fld>
            <a:endParaRPr lang="ja-JP" altLang="en-US"/>
          </a:p>
        </p:txBody>
      </p:sp>
      <p:sp>
        <p:nvSpPr>
          <p:cNvPr id="5" name="コンテンツ プレースホルダー 2">
            <a:extLst>
              <a:ext uri="{FF2B5EF4-FFF2-40B4-BE49-F238E27FC236}">
                <a16:creationId xmlns:a16="http://schemas.microsoft.com/office/drawing/2014/main" id="{3767D224-1F1B-3B1A-C887-D392B7B8700F}"/>
              </a:ext>
            </a:extLst>
          </p:cNvPr>
          <p:cNvSpPr txBox="1">
            <a:spLocks/>
          </p:cNvSpPr>
          <p:nvPr/>
        </p:nvSpPr>
        <p:spPr>
          <a:xfrm>
            <a:off x="1026218" y="960254"/>
            <a:ext cx="5418697" cy="682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引き換えコードはどのように入手しますか。</a:t>
            </a:r>
            <a:endParaRPr lang="en-US" altLang="ja-JP" sz="1800"/>
          </a:p>
        </p:txBody>
      </p:sp>
      <p:sp>
        <p:nvSpPr>
          <p:cNvPr id="8" name="コンテンツ プレースホルダー 2">
            <a:extLst>
              <a:ext uri="{FF2B5EF4-FFF2-40B4-BE49-F238E27FC236}">
                <a16:creationId xmlns:a16="http://schemas.microsoft.com/office/drawing/2014/main" id="{574D887B-B808-12AD-73C3-EE4F98AADDEA}"/>
              </a:ext>
            </a:extLst>
          </p:cNvPr>
          <p:cNvSpPr txBox="1">
            <a:spLocks/>
          </p:cNvSpPr>
          <p:nvPr/>
        </p:nvSpPr>
        <p:spPr>
          <a:xfrm>
            <a:off x="1026219" y="1547606"/>
            <a:ext cx="5819749" cy="1901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発注者がグループ作成時に引換コードを入力し、</a:t>
            </a:r>
            <a:br>
              <a:rPr lang="en-US" altLang="ja-JP" sz="1800"/>
            </a:br>
            <a:r>
              <a:rPr lang="ja-JP" altLang="en-US" sz="1800"/>
              <a:t>受注者にはグループ作成の案内メールにて通知します。</a:t>
            </a:r>
            <a:endParaRPr lang="en-US" altLang="ja-JP" sz="1800"/>
          </a:p>
          <a:p>
            <a:pPr marL="0" indent="0">
              <a:buFont typeface="Arial" panose="020B0604020202020204" pitchFamily="34" charset="0"/>
              <a:buNone/>
            </a:pPr>
            <a:r>
              <a:rPr lang="ja-JP" altLang="en-US" sz="1800"/>
              <a:t>砂防課にて、引換コードを管理していますので、</a:t>
            </a:r>
            <a:br>
              <a:rPr lang="en-US" altLang="ja-JP" sz="1800"/>
            </a:br>
            <a:r>
              <a:rPr lang="ja-JP" altLang="en-US" sz="1800"/>
              <a:t>発注者は必要分を申請ください。</a:t>
            </a:r>
            <a:endParaRPr lang="en-US" altLang="ja-JP" sz="1800"/>
          </a:p>
          <a:p>
            <a:pPr marL="0" indent="0">
              <a:buFont typeface="Arial" panose="020B0604020202020204" pitchFamily="34" charset="0"/>
              <a:buNone/>
            </a:pPr>
            <a:endParaRPr lang="en-US" altLang="ja-JP" sz="1800"/>
          </a:p>
        </p:txBody>
      </p:sp>
      <p:sp>
        <p:nvSpPr>
          <p:cNvPr id="3" name="四角形: 角を丸くする 2">
            <a:extLst>
              <a:ext uri="{FF2B5EF4-FFF2-40B4-BE49-F238E27FC236}">
                <a16:creationId xmlns:a16="http://schemas.microsoft.com/office/drawing/2014/main" id="{72D69FE8-7C78-19ED-E8E0-FCBC376374ED}"/>
              </a:ext>
            </a:extLst>
          </p:cNvPr>
          <p:cNvSpPr/>
          <p:nvPr/>
        </p:nvSpPr>
        <p:spPr>
          <a:xfrm>
            <a:off x="456144" y="896880"/>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1</a:t>
            </a:r>
          </a:p>
        </p:txBody>
      </p:sp>
      <p:sp>
        <p:nvSpPr>
          <p:cNvPr id="11" name="四角形: 角を丸くする 10">
            <a:extLst>
              <a:ext uri="{FF2B5EF4-FFF2-40B4-BE49-F238E27FC236}">
                <a16:creationId xmlns:a16="http://schemas.microsoft.com/office/drawing/2014/main" id="{EB85C6A7-7FF2-447D-C84C-7F02BC34E78C}"/>
              </a:ext>
            </a:extLst>
          </p:cNvPr>
          <p:cNvSpPr/>
          <p:nvPr/>
        </p:nvSpPr>
        <p:spPr>
          <a:xfrm>
            <a:off x="450273" y="1611112"/>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1</a:t>
            </a:r>
          </a:p>
        </p:txBody>
      </p:sp>
      <p:sp>
        <p:nvSpPr>
          <p:cNvPr id="12" name="四角形: 角を丸くする 11">
            <a:extLst>
              <a:ext uri="{FF2B5EF4-FFF2-40B4-BE49-F238E27FC236}">
                <a16:creationId xmlns:a16="http://schemas.microsoft.com/office/drawing/2014/main" id="{13EC28A6-54DC-EFAA-5CC0-F458503F3F43}"/>
              </a:ext>
            </a:extLst>
          </p:cNvPr>
          <p:cNvSpPr/>
          <p:nvPr/>
        </p:nvSpPr>
        <p:spPr>
          <a:xfrm>
            <a:off x="454435" y="3123959"/>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2</a:t>
            </a:r>
          </a:p>
        </p:txBody>
      </p:sp>
      <p:sp>
        <p:nvSpPr>
          <p:cNvPr id="13" name="四角形: 角を丸くする 12">
            <a:extLst>
              <a:ext uri="{FF2B5EF4-FFF2-40B4-BE49-F238E27FC236}">
                <a16:creationId xmlns:a16="http://schemas.microsoft.com/office/drawing/2014/main" id="{4DAE8DAD-E546-4238-FF9C-333518E42A2B}"/>
              </a:ext>
            </a:extLst>
          </p:cNvPr>
          <p:cNvSpPr/>
          <p:nvPr/>
        </p:nvSpPr>
        <p:spPr>
          <a:xfrm>
            <a:off x="447342" y="3681964"/>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2</a:t>
            </a:r>
          </a:p>
        </p:txBody>
      </p:sp>
      <p:sp>
        <p:nvSpPr>
          <p:cNvPr id="18" name="四角形: 角を丸くする 17">
            <a:extLst>
              <a:ext uri="{FF2B5EF4-FFF2-40B4-BE49-F238E27FC236}">
                <a16:creationId xmlns:a16="http://schemas.microsoft.com/office/drawing/2014/main" id="{ECB368A7-5E94-CEC0-FC33-D5004349793D}"/>
              </a:ext>
            </a:extLst>
          </p:cNvPr>
          <p:cNvSpPr/>
          <p:nvPr/>
        </p:nvSpPr>
        <p:spPr>
          <a:xfrm>
            <a:off x="459695" y="4806780"/>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3</a:t>
            </a:r>
          </a:p>
        </p:txBody>
      </p:sp>
      <p:sp>
        <p:nvSpPr>
          <p:cNvPr id="19" name="四角形: 角を丸くする 18">
            <a:extLst>
              <a:ext uri="{FF2B5EF4-FFF2-40B4-BE49-F238E27FC236}">
                <a16:creationId xmlns:a16="http://schemas.microsoft.com/office/drawing/2014/main" id="{734ECA0A-13F8-D32D-1904-AC08F33C92DA}"/>
              </a:ext>
            </a:extLst>
          </p:cNvPr>
          <p:cNvSpPr/>
          <p:nvPr/>
        </p:nvSpPr>
        <p:spPr>
          <a:xfrm>
            <a:off x="454435" y="5447223"/>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3</a:t>
            </a:r>
          </a:p>
        </p:txBody>
      </p:sp>
    </p:spTree>
    <p:extLst>
      <p:ext uri="{BB962C8B-B14F-4D97-AF65-F5344CB8AC3E}">
        <p14:creationId xmlns:p14="http://schemas.microsoft.com/office/powerpoint/2010/main" val="119071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D8839-6D9B-0E5D-D262-7C3C3661083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F6B377D-6E81-5ADB-6915-C81E39C39543}"/>
              </a:ext>
            </a:extLst>
          </p:cNvPr>
          <p:cNvSpPr>
            <a:spLocks noGrp="1"/>
          </p:cNvSpPr>
          <p:nvPr>
            <p:ph type="title"/>
          </p:nvPr>
        </p:nvSpPr>
        <p:spPr/>
        <p:txBody>
          <a:bodyPr/>
          <a:lstStyle/>
          <a:p>
            <a:r>
              <a:rPr kumimoji="1" lang="ja-JP" altLang="en-US" sz="2400" dirty="0"/>
              <a:t>　はじめに　</a:t>
            </a:r>
            <a:r>
              <a:rPr lang="ja-JP" altLang="en-US" sz="2400" dirty="0"/>
              <a:t>基本的な操作手順（事前準備）</a:t>
            </a:r>
            <a:endParaRPr kumimoji="1" lang="ja-JP" altLang="en-US" sz="2400" dirty="0"/>
          </a:p>
        </p:txBody>
      </p:sp>
      <p:sp>
        <p:nvSpPr>
          <p:cNvPr id="9" name="正方形/長方形 8">
            <a:extLst>
              <a:ext uri="{FF2B5EF4-FFF2-40B4-BE49-F238E27FC236}">
                <a16:creationId xmlns:a16="http://schemas.microsoft.com/office/drawing/2014/main" id="{DB390E22-6FAB-A930-A895-123397B6294E}"/>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D6776F5B-3030-538B-A61C-C7E12E49315B}"/>
              </a:ext>
            </a:extLst>
          </p:cNvPr>
          <p:cNvSpPr>
            <a:spLocks noGrp="1"/>
          </p:cNvSpPr>
          <p:nvPr>
            <p:ph type="sldNum" sz="quarter" idx="12"/>
          </p:nvPr>
        </p:nvSpPr>
        <p:spPr/>
        <p:txBody>
          <a:bodyPr/>
          <a:lstStyle/>
          <a:p>
            <a:fld id="{74251A75-00F0-4978-89AA-772CC97475EB}" type="slidenum">
              <a:rPr lang="ja-JP" altLang="en-US" smtClean="0"/>
              <a:pPr/>
              <a:t>4</a:t>
            </a:fld>
            <a:endParaRPr lang="ja-JP" altLang="en-US"/>
          </a:p>
        </p:txBody>
      </p:sp>
      <p:pic>
        <p:nvPicPr>
          <p:cNvPr id="13" name="図 12">
            <a:extLst>
              <a:ext uri="{FF2B5EF4-FFF2-40B4-BE49-F238E27FC236}">
                <a16:creationId xmlns:a16="http://schemas.microsoft.com/office/drawing/2014/main" id="{3209990D-FEC7-6302-B143-1BC49A79D558}"/>
              </a:ext>
            </a:extLst>
          </p:cNvPr>
          <p:cNvPicPr>
            <a:picLocks noChangeAspect="1"/>
          </p:cNvPicPr>
          <p:nvPr/>
        </p:nvPicPr>
        <p:blipFill>
          <a:blip r:embed="rId2"/>
          <a:stretch>
            <a:fillRect/>
          </a:stretch>
        </p:blipFill>
        <p:spPr>
          <a:xfrm>
            <a:off x="1299962" y="1805873"/>
            <a:ext cx="3944579" cy="2841085"/>
          </a:xfrm>
          <a:prstGeom prst="rect">
            <a:avLst/>
          </a:prstGeom>
        </p:spPr>
      </p:pic>
      <p:pic>
        <p:nvPicPr>
          <p:cNvPr id="16" name="図 15">
            <a:extLst>
              <a:ext uri="{FF2B5EF4-FFF2-40B4-BE49-F238E27FC236}">
                <a16:creationId xmlns:a16="http://schemas.microsoft.com/office/drawing/2014/main" id="{72A4FB8B-6B80-1AB4-8B84-72AB9511F588}"/>
              </a:ext>
            </a:extLst>
          </p:cNvPr>
          <p:cNvPicPr>
            <a:picLocks noChangeAspect="1"/>
          </p:cNvPicPr>
          <p:nvPr/>
        </p:nvPicPr>
        <p:blipFill>
          <a:blip r:embed="rId3"/>
          <a:stretch>
            <a:fillRect/>
          </a:stretch>
        </p:blipFill>
        <p:spPr>
          <a:xfrm>
            <a:off x="7155279" y="1718050"/>
            <a:ext cx="3944579" cy="4862714"/>
          </a:xfrm>
          <a:prstGeom prst="rect">
            <a:avLst/>
          </a:prstGeom>
        </p:spPr>
      </p:pic>
      <p:pic>
        <p:nvPicPr>
          <p:cNvPr id="18" name="図 17">
            <a:extLst>
              <a:ext uri="{FF2B5EF4-FFF2-40B4-BE49-F238E27FC236}">
                <a16:creationId xmlns:a16="http://schemas.microsoft.com/office/drawing/2014/main" id="{2C26334B-6EEF-B5A4-69B6-55E62EEDCF65}"/>
              </a:ext>
            </a:extLst>
          </p:cNvPr>
          <p:cNvPicPr>
            <a:picLocks noChangeAspect="1"/>
          </p:cNvPicPr>
          <p:nvPr/>
        </p:nvPicPr>
        <p:blipFill>
          <a:blip r:embed="rId4"/>
          <a:stretch>
            <a:fillRect/>
          </a:stretch>
        </p:blipFill>
        <p:spPr>
          <a:xfrm>
            <a:off x="5244541" y="806415"/>
            <a:ext cx="6616700" cy="342900"/>
          </a:xfrm>
          <a:prstGeom prst="rect">
            <a:avLst/>
          </a:prstGeom>
        </p:spPr>
      </p:pic>
      <p:sp>
        <p:nvSpPr>
          <p:cNvPr id="19" name="テキスト ボックス 18">
            <a:extLst>
              <a:ext uri="{FF2B5EF4-FFF2-40B4-BE49-F238E27FC236}">
                <a16:creationId xmlns:a16="http://schemas.microsoft.com/office/drawing/2014/main" id="{C79EDCCF-512C-B7EB-6843-1F5B02712D09}"/>
              </a:ext>
            </a:extLst>
          </p:cNvPr>
          <p:cNvSpPr txBox="1"/>
          <p:nvPr/>
        </p:nvSpPr>
        <p:spPr>
          <a:xfrm>
            <a:off x="692088" y="1436541"/>
            <a:ext cx="3185487" cy="369332"/>
          </a:xfrm>
          <a:prstGeom prst="rect">
            <a:avLst/>
          </a:prstGeom>
          <a:noFill/>
        </p:spPr>
        <p:txBody>
          <a:bodyPr wrap="none" rtlCol="0">
            <a:spAutoFit/>
          </a:bodyPr>
          <a:lstStyle/>
          <a:p>
            <a:r>
              <a:rPr kumimoji="1" lang="ja-JP" altLang="en-US" dirty="0"/>
              <a:t>＜基本的な事前準備の流れ＞</a:t>
            </a:r>
          </a:p>
        </p:txBody>
      </p:sp>
      <p:sp>
        <p:nvSpPr>
          <p:cNvPr id="20" name="テキスト ボックス 19">
            <a:extLst>
              <a:ext uri="{FF2B5EF4-FFF2-40B4-BE49-F238E27FC236}">
                <a16:creationId xmlns:a16="http://schemas.microsoft.com/office/drawing/2014/main" id="{5F223924-6103-26FC-9E05-A9D51E6F4528}"/>
              </a:ext>
            </a:extLst>
          </p:cNvPr>
          <p:cNvSpPr txBox="1"/>
          <p:nvPr/>
        </p:nvSpPr>
        <p:spPr>
          <a:xfrm>
            <a:off x="6093329" y="1436541"/>
            <a:ext cx="4339650" cy="369332"/>
          </a:xfrm>
          <a:prstGeom prst="rect">
            <a:avLst/>
          </a:prstGeom>
          <a:noFill/>
        </p:spPr>
        <p:txBody>
          <a:bodyPr wrap="none" rtlCol="0">
            <a:spAutoFit/>
          </a:bodyPr>
          <a:lstStyle/>
          <a:p>
            <a:r>
              <a:rPr kumimoji="1" lang="ja-JP" altLang="en-US" dirty="0"/>
              <a:t>＜システム初回利用の事前準備の流れ＞</a:t>
            </a:r>
          </a:p>
        </p:txBody>
      </p:sp>
    </p:spTree>
    <p:extLst>
      <p:ext uri="{BB962C8B-B14F-4D97-AF65-F5344CB8AC3E}">
        <p14:creationId xmlns:p14="http://schemas.microsoft.com/office/powerpoint/2010/main" val="258370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0A5EF-A28F-F521-857C-80D20F606751}"/>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378D3649-5491-32A1-802A-31B2C06F7412}"/>
              </a:ext>
            </a:extLst>
          </p:cNvPr>
          <p:cNvSpPr>
            <a:spLocks noGrp="1"/>
          </p:cNvSpPr>
          <p:nvPr>
            <p:ph type="sldNum" sz="quarter" idx="12"/>
          </p:nvPr>
        </p:nvSpPr>
        <p:spPr/>
        <p:txBody>
          <a:bodyPr/>
          <a:lstStyle/>
          <a:p>
            <a:fld id="{74251A75-00F0-4978-89AA-772CC97475EB}" type="slidenum">
              <a:rPr lang="ja-JP" altLang="en-US" smtClean="0"/>
              <a:pPr/>
              <a:t>5</a:t>
            </a:fld>
            <a:endParaRPr lang="ja-JP" altLang="en-US"/>
          </a:p>
        </p:txBody>
      </p:sp>
      <p:sp>
        <p:nvSpPr>
          <p:cNvPr id="4" name="タイトル 3">
            <a:extLst>
              <a:ext uri="{FF2B5EF4-FFF2-40B4-BE49-F238E27FC236}">
                <a16:creationId xmlns:a16="http://schemas.microsoft.com/office/drawing/2014/main" id="{18B98D80-A6B4-0AE5-28AD-A2D1C6AAEC42}"/>
              </a:ext>
            </a:extLst>
          </p:cNvPr>
          <p:cNvSpPr>
            <a:spLocks noGrp="1"/>
          </p:cNvSpPr>
          <p:nvPr>
            <p:ph type="title"/>
          </p:nvPr>
        </p:nvSpPr>
        <p:spPr>
          <a:xfrm>
            <a:off x="0" y="3147799"/>
            <a:ext cx="12191999" cy="562401"/>
          </a:xfrm>
        </p:spPr>
        <p:txBody>
          <a:bodyPr/>
          <a:lstStyle/>
          <a:p>
            <a:pPr algn="ctr"/>
            <a:r>
              <a:rPr lang="ja-JP" altLang="en-US" dirty="0"/>
              <a:t>画面構成及び機能説明（クラウド）</a:t>
            </a:r>
            <a:br>
              <a:rPr lang="en-US" altLang="ja-JP" dirty="0"/>
            </a:br>
            <a:br>
              <a:rPr lang="en-US" altLang="ja-JP" dirty="0"/>
            </a:br>
            <a:r>
              <a:rPr lang="ja-JP" altLang="en-US" dirty="0"/>
              <a:t>①プロジェクト管理関連</a:t>
            </a:r>
          </a:p>
        </p:txBody>
      </p:sp>
    </p:spTree>
    <p:extLst>
      <p:ext uri="{BB962C8B-B14F-4D97-AF65-F5344CB8AC3E}">
        <p14:creationId xmlns:p14="http://schemas.microsoft.com/office/powerpoint/2010/main" val="279998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0C231-8979-56E5-90C4-CE82368ED1F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78B878B-9B75-1BF6-5F85-18F5CA3CD5B2}"/>
              </a:ext>
            </a:extLst>
          </p:cNvPr>
          <p:cNvSpPr>
            <a:spLocks noGrp="1"/>
          </p:cNvSpPr>
          <p:nvPr>
            <p:ph type="title"/>
          </p:nvPr>
        </p:nvSpPr>
        <p:spPr/>
        <p:txBody>
          <a:bodyPr/>
          <a:lstStyle/>
          <a:p>
            <a:r>
              <a:rPr kumimoji="1" lang="ja-JP" altLang="en-US" sz="2400" dirty="0"/>
              <a:t>　</a:t>
            </a:r>
            <a:r>
              <a:rPr lang="ja-JP" altLang="en-US" sz="2400" dirty="0"/>
              <a:t>画面構成　①プロジェクト管理関連</a:t>
            </a:r>
            <a:endParaRPr kumimoji="1" lang="ja-JP" altLang="en-US" sz="2400" dirty="0"/>
          </a:p>
        </p:txBody>
      </p:sp>
      <p:sp>
        <p:nvSpPr>
          <p:cNvPr id="9" name="正方形/長方形 8">
            <a:extLst>
              <a:ext uri="{FF2B5EF4-FFF2-40B4-BE49-F238E27FC236}">
                <a16:creationId xmlns:a16="http://schemas.microsoft.com/office/drawing/2014/main" id="{C07CED60-03B6-8360-0F22-B3D051EB0494}"/>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B4D4F738-627F-254B-B879-ADE191135372}"/>
              </a:ext>
            </a:extLst>
          </p:cNvPr>
          <p:cNvSpPr>
            <a:spLocks noGrp="1"/>
          </p:cNvSpPr>
          <p:nvPr>
            <p:ph type="sldNum" sz="quarter" idx="12"/>
          </p:nvPr>
        </p:nvSpPr>
        <p:spPr/>
        <p:txBody>
          <a:bodyPr/>
          <a:lstStyle/>
          <a:p>
            <a:fld id="{74251A75-00F0-4978-89AA-772CC97475EB}" type="slidenum">
              <a:rPr lang="ja-JP" altLang="en-US" smtClean="0"/>
              <a:pPr/>
              <a:t>6</a:t>
            </a:fld>
            <a:endParaRPr lang="ja-JP" altLang="en-US"/>
          </a:p>
        </p:txBody>
      </p:sp>
      <p:sp>
        <p:nvSpPr>
          <p:cNvPr id="12" name="コンテンツ プレースホルダー 2">
            <a:extLst>
              <a:ext uri="{FF2B5EF4-FFF2-40B4-BE49-F238E27FC236}">
                <a16:creationId xmlns:a16="http://schemas.microsoft.com/office/drawing/2014/main" id="{C57A82BE-6FB7-C371-AB3D-DCA31BB8EB48}"/>
              </a:ext>
            </a:extLst>
          </p:cNvPr>
          <p:cNvSpPr>
            <a:spLocks noGrp="1"/>
          </p:cNvSpPr>
          <p:nvPr>
            <p:ph idx="1"/>
          </p:nvPr>
        </p:nvSpPr>
        <p:spPr>
          <a:xfrm>
            <a:off x="174170" y="669559"/>
            <a:ext cx="11847846" cy="1144727"/>
          </a:xfrm>
        </p:spPr>
        <p:txBody>
          <a:bodyPr>
            <a:normAutofit/>
          </a:bodyPr>
          <a:lstStyle/>
          <a:p>
            <a:pPr marL="0" indent="0">
              <a:lnSpc>
                <a:spcPct val="120000"/>
              </a:lnSpc>
              <a:buNone/>
            </a:pPr>
            <a:r>
              <a:rPr kumimoji="1" lang="ja-JP" altLang="en-US" sz="1800" u="sng" dirty="0"/>
              <a:t>プロジェクト管理関連画面は、システム利用のための業務名の登録や点検対象施設の紐づけなど初期設定を行う。</a:t>
            </a:r>
            <a:endParaRPr kumimoji="1" lang="en-US" altLang="ja-JP" sz="1600" dirty="0"/>
          </a:p>
        </p:txBody>
      </p:sp>
      <p:pic>
        <p:nvPicPr>
          <p:cNvPr id="4" name="図 3">
            <a:extLst>
              <a:ext uri="{FF2B5EF4-FFF2-40B4-BE49-F238E27FC236}">
                <a16:creationId xmlns:a16="http://schemas.microsoft.com/office/drawing/2014/main" id="{7864D030-0C33-C13C-8A4F-E69C7D6BC231}"/>
              </a:ext>
            </a:extLst>
          </p:cNvPr>
          <p:cNvPicPr>
            <a:picLocks noChangeAspect="1"/>
          </p:cNvPicPr>
          <p:nvPr/>
        </p:nvPicPr>
        <p:blipFill>
          <a:blip r:embed="rId3"/>
          <a:stretch>
            <a:fillRect/>
          </a:stretch>
        </p:blipFill>
        <p:spPr>
          <a:xfrm>
            <a:off x="1627973" y="1421725"/>
            <a:ext cx="4235499" cy="2382468"/>
          </a:xfrm>
          <a:prstGeom prst="rect">
            <a:avLst/>
          </a:prstGeom>
          <a:ln>
            <a:solidFill>
              <a:schemeClr val="tx1"/>
            </a:solidFill>
          </a:ln>
        </p:spPr>
      </p:pic>
      <p:sp>
        <p:nvSpPr>
          <p:cNvPr id="8" name="コンテンツ プレースホルダー 2">
            <a:extLst>
              <a:ext uri="{FF2B5EF4-FFF2-40B4-BE49-F238E27FC236}">
                <a16:creationId xmlns:a16="http://schemas.microsoft.com/office/drawing/2014/main" id="{EF2F5269-DCF8-4885-31BE-02BB1F9496D9}"/>
              </a:ext>
            </a:extLst>
          </p:cNvPr>
          <p:cNvSpPr txBox="1">
            <a:spLocks/>
          </p:cNvSpPr>
          <p:nvPr/>
        </p:nvSpPr>
        <p:spPr>
          <a:xfrm>
            <a:off x="282170" y="1421724"/>
            <a:ext cx="926300" cy="562401"/>
          </a:xfrm>
          <a:prstGeom prst="rect">
            <a:avLst/>
          </a:prstGeom>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ログイン</a:t>
            </a:r>
            <a:endParaRPr lang="en-US" altLang="ja-JP" sz="1100" dirty="0"/>
          </a:p>
        </p:txBody>
      </p:sp>
      <p:cxnSp>
        <p:nvCxnSpPr>
          <p:cNvPr id="13" name="コネクタ: カギ線 12">
            <a:extLst>
              <a:ext uri="{FF2B5EF4-FFF2-40B4-BE49-F238E27FC236}">
                <a16:creationId xmlns:a16="http://schemas.microsoft.com/office/drawing/2014/main" id="{5E37FA2B-F501-948F-F65A-40B97BB1A0A3}"/>
              </a:ext>
            </a:extLst>
          </p:cNvPr>
          <p:cNvCxnSpPr>
            <a:cxnSpLocks/>
            <a:stCxn id="8" idx="2"/>
            <a:endCxn id="4" idx="1"/>
          </p:cNvCxnSpPr>
          <p:nvPr/>
        </p:nvCxnSpPr>
        <p:spPr>
          <a:xfrm rot="16200000" flipH="1">
            <a:off x="872229" y="1857215"/>
            <a:ext cx="628834" cy="8826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コンテンツ プレースホルダー 2">
            <a:extLst>
              <a:ext uri="{FF2B5EF4-FFF2-40B4-BE49-F238E27FC236}">
                <a16:creationId xmlns:a16="http://schemas.microsoft.com/office/drawing/2014/main" id="{DEB0CEBE-EEAE-6A8F-A25E-E280305C1194}"/>
              </a:ext>
            </a:extLst>
          </p:cNvPr>
          <p:cNvSpPr txBox="1">
            <a:spLocks/>
          </p:cNvSpPr>
          <p:nvPr/>
        </p:nvSpPr>
        <p:spPr>
          <a:xfrm>
            <a:off x="2978871" y="1319004"/>
            <a:ext cx="1904214"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プロジェクト一覧</a:t>
            </a:r>
            <a:endParaRPr lang="en-US" altLang="ja-JP" sz="1100" dirty="0"/>
          </a:p>
        </p:txBody>
      </p:sp>
      <p:pic>
        <p:nvPicPr>
          <p:cNvPr id="21" name="図 20">
            <a:extLst>
              <a:ext uri="{FF2B5EF4-FFF2-40B4-BE49-F238E27FC236}">
                <a16:creationId xmlns:a16="http://schemas.microsoft.com/office/drawing/2014/main" id="{B16F6A12-518F-25B8-0360-7AA2B1EF06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12287" y="1205432"/>
            <a:ext cx="4164208" cy="2342367"/>
          </a:xfrm>
          <a:prstGeom prst="rect">
            <a:avLst/>
          </a:prstGeom>
          <a:ln>
            <a:solidFill>
              <a:schemeClr val="tx1"/>
            </a:solidFill>
          </a:ln>
        </p:spPr>
      </p:pic>
      <p:pic>
        <p:nvPicPr>
          <p:cNvPr id="22" name="図 21">
            <a:extLst>
              <a:ext uri="{FF2B5EF4-FFF2-40B4-BE49-F238E27FC236}">
                <a16:creationId xmlns:a16="http://schemas.microsoft.com/office/drawing/2014/main" id="{89C56DEF-D3EE-E60E-D24E-C7AFA72231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2561" y="2175300"/>
            <a:ext cx="3767269" cy="2119088"/>
          </a:xfrm>
          <a:prstGeom prst="rect">
            <a:avLst/>
          </a:prstGeom>
          <a:ln>
            <a:solidFill>
              <a:schemeClr val="tx1"/>
            </a:solidFill>
          </a:ln>
        </p:spPr>
      </p:pic>
      <p:cxnSp>
        <p:nvCxnSpPr>
          <p:cNvPr id="25" name="コネクタ: カギ線 24">
            <a:extLst>
              <a:ext uri="{FF2B5EF4-FFF2-40B4-BE49-F238E27FC236}">
                <a16:creationId xmlns:a16="http://schemas.microsoft.com/office/drawing/2014/main" id="{28B47FAB-878C-DAF1-372F-14489690596E}"/>
              </a:ext>
            </a:extLst>
          </p:cNvPr>
          <p:cNvCxnSpPr>
            <a:cxnSpLocks/>
            <a:stCxn id="4" idx="3"/>
            <a:endCxn id="21" idx="1"/>
          </p:cNvCxnSpPr>
          <p:nvPr/>
        </p:nvCxnSpPr>
        <p:spPr>
          <a:xfrm flipV="1">
            <a:off x="5863472" y="2376616"/>
            <a:ext cx="1048815" cy="23634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コンテンツ プレースホルダー 2">
            <a:extLst>
              <a:ext uri="{FF2B5EF4-FFF2-40B4-BE49-F238E27FC236}">
                <a16:creationId xmlns:a16="http://schemas.microsoft.com/office/drawing/2014/main" id="{DFFA3D72-4383-3740-D720-36CA3BD241DA}"/>
              </a:ext>
            </a:extLst>
          </p:cNvPr>
          <p:cNvSpPr txBox="1">
            <a:spLocks/>
          </p:cNvSpPr>
          <p:nvPr/>
        </p:nvSpPr>
        <p:spPr>
          <a:xfrm>
            <a:off x="7767687" y="1896223"/>
            <a:ext cx="3530392"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プロジェクト詳細（追加・編集）</a:t>
            </a:r>
            <a:endParaRPr lang="en-US" altLang="ja-JP" sz="1100" dirty="0"/>
          </a:p>
        </p:txBody>
      </p:sp>
      <p:pic>
        <p:nvPicPr>
          <p:cNvPr id="29" name="図 28">
            <a:extLst>
              <a:ext uri="{FF2B5EF4-FFF2-40B4-BE49-F238E27FC236}">
                <a16:creationId xmlns:a16="http://schemas.microsoft.com/office/drawing/2014/main" id="{80826AAC-F194-E4B1-4B70-1DC5BB55F4D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79378" y="4494984"/>
            <a:ext cx="3973897" cy="2235317"/>
          </a:xfrm>
          <a:prstGeom prst="rect">
            <a:avLst/>
          </a:prstGeom>
          <a:ln>
            <a:solidFill>
              <a:schemeClr val="tx1"/>
            </a:solidFill>
          </a:ln>
        </p:spPr>
      </p:pic>
      <p:cxnSp>
        <p:nvCxnSpPr>
          <p:cNvPr id="30" name="コネクタ: カギ線 29">
            <a:extLst>
              <a:ext uri="{FF2B5EF4-FFF2-40B4-BE49-F238E27FC236}">
                <a16:creationId xmlns:a16="http://schemas.microsoft.com/office/drawing/2014/main" id="{7A4291FA-CB75-4064-96F5-E9D37C6BF585}"/>
              </a:ext>
            </a:extLst>
          </p:cNvPr>
          <p:cNvCxnSpPr>
            <a:cxnSpLocks/>
            <a:stCxn id="4" idx="3"/>
            <a:endCxn id="29" idx="1"/>
          </p:cNvCxnSpPr>
          <p:nvPr/>
        </p:nvCxnSpPr>
        <p:spPr>
          <a:xfrm flipH="1">
            <a:off x="4879378" y="2612959"/>
            <a:ext cx="984094" cy="2999684"/>
          </a:xfrm>
          <a:prstGeom prst="bentConnector5">
            <a:avLst>
              <a:gd name="adj1" fmla="val -23229"/>
              <a:gd name="adj2" fmla="val 51226"/>
              <a:gd name="adj3" fmla="val 123229"/>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コンテンツ プレースホルダー 2">
            <a:extLst>
              <a:ext uri="{FF2B5EF4-FFF2-40B4-BE49-F238E27FC236}">
                <a16:creationId xmlns:a16="http://schemas.microsoft.com/office/drawing/2014/main" id="{CC361AE3-7A05-D0D6-86A9-CA8022A6D91C}"/>
              </a:ext>
            </a:extLst>
          </p:cNvPr>
          <p:cNvSpPr txBox="1">
            <a:spLocks/>
          </p:cNvSpPr>
          <p:nvPr/>
        </p:nvSpPr>
        <p:spPr>
          <a:xfrm>
            <a:off x="7386687" y="6103400"/>
            <a:ext cx="2608213"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100" dirty="0"/>
              <a:t>点検対象施設の紐づけ設定</a:t>
            </a:r>
            <a:endParaRPr lang="en-US" altLang="ja-JP" sz="1100" dirty="0"/>
          </a:p>
        </p:txBody>
      </p:sp>
    </p:spTree>
    <p:extLst>
      <p:ext uri="{BB962C8B-B14F-4D97-AF65-F5344CB8AC3E}">
        <p14:creationId xmlns:p14="http://schemas.microsoft.com/office/powerpoint/2010/main" val="3554165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EF78-CF9E-118F-59A9-69788CB3642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4B92601-A9D6-37F5-2C0F-D90116B3DFA3}"/>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B784DF59-67E7-1AE4-F932-4D37DA6F96D8}"/>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B11622F9-B5B4-8E10-804C-27C339AB4143}"/>
              </a:ext>
            </a:extLst>
          </p:cNvPr>
          <p:cNvSpPr>
            <a:spLocks noGrp="1"/>
          </p:cNvSpPr>
          <p:nvPr>
            <p:ph type="sldNum" sz="quarter" idx="12"/>
          </p:nvPr>
        </p:nvSpPr>
        <p:spPr/>
        <p:txBody>
          <a:bodyPr/>
          <a:lstStyle/>
          <a:p>
            <a:fld id="{74251A75-00F0-4978-89AA-772CC97475EB}" type="slidenum">
              <a:rPr lang="ja-JP" altLang="en-US" smtClean="0"/>
              <a:pPr/>
              <a:t>7</a:t>
            </a:fld>
            <a:endParaRPr lang="ja-JP" altLang="en-US"/>
          </a:p>
        </p:txBody>
      </p:sp>
      <p:sp>
        <p:nvSpPr>
          <p:cNvPr id="12" name="コンテンツ プレースホルダー 2">
            <a:extLst>
              <a:ext uri="{FF2B5EF4-FFF2-40B4-BE49-F238E27FC236}">
                <a16:creationId xmlns:a16="http://schemas.microsoft.com/office/drawing/2014/main" id="{D36C8E72-E720-7983-8280-1CE2DC484AEE}"/>
              </a:ext>
            </a:extLst>
          </p:cNvPr>
          <p:cNvSpPr>
            <a:spLocks noGrp="1"/>
          </p:cNvSpPr>
          <p:nvPr>
            <p:ph idx="1"/>
          </p:nvPr>
        </p:nvSpPr>
        <p:spPr>
          <a:xfrm>
            <a:off x="174170" y="669559"/>
            <a:ext cx="8891847" cy="4921615"/>
          </a:xfrm>
        </p:spPr>
        <p:txBody>
          <a:bodyPr>
            <a:normAutofit/>
          </a:bodyPr>
          <a:lstStyle/>
          <a:p>
            <a:pPr marL="0" indent="0">
              <a:lnSpc>
                <a:spcPct val="120000"/>
              </a:lnSpc>
              <a:buNone/>
            </a:pPr>
            <a:r>
              <a:rPr kumimoji="1" lang="ja-JP" altLang="en-US" sz="2000" u="sng" dirty="0"/>
              <a:t>プロジェクト一覧画面</a:t>
            </a:r>
            <a:endParaRPr kumimoji="1" lang="en-US" altLang="ja-JP" sz="2000" u="sng" dirty="0"/>
          </a:p>
          <a:p>
            <a:pPr marL="0" indent="0">
              <a:lnSpc>
                <a:spcPct val="120000"/>
              </a:lnSpc>
              <a:buNone/>
            </a:pPr>
            <a:r>
              <a:rPr kumimoji="1" lang="ja-JP" altLang="en-US" sz="1800" dirty="0"/>
              <a:t>ログイン中のユーザに紐づいたプロジェクトの一覧が表示される。</a:t>
            </a:r>
            <a:endParaRPr kumimoji="1" lang="en-US" altLang="ja-JP" sz="1800" dirty="0"/>
          </a:p>
        </p:txBody>
      </p:sp>
      <p:pic>
        <p:nvPicPr>
          <p:cNvPr id="4" name="図 3">
            <a:extLst>
              <a:ext uri="{FF2B5EF4-FFF2-40B4-BE49-F238E27FC236}">
                <a16:creationId xmlns:a16="http://schemas.microsoft.com/office/drawing/2014/main" id="{256064E7-1BDC-BAC0-2788-0A85F9562102}"/>
              </a:ext>
            </a:extLst>
          </p:cNvPr>
          <p:cNvPicPr>
            <a:picLocks noChangeAspect="1"/>
          </p:cNvPicPr>
          <p:nvPr/>
        </p:nvPicPr>
        <p:blipFill>
          <a:blip r:embed="rId3"/>
          <a:stretch>
            <a:fillRect/>
          </a:stretch>
        </p:blipFill>
        <p:spPr>
          <a:xfrm>
            <a:off x="1731823" y="1555136"/>
            <a:ext cx="8891847" cy="5001664"/>
          </a:xfrm>
          <a:prstGeom prst="rect">
            <a:avLst/>
          </a:prstGeom>
          <a:ln>
            <a:solidFill>
              <a:schemeClr val="tx1"/>
            </a:solidFill>
          </a:ln>
        </p:spPr>
      </p:pic>
      <p:sp>
        <p:nvSpPr>
          <p:cNvPr id="5" name="吹き出し: 線 4">
            <a:extLst>
              <a:ext uri="{FF2B5EF4-FFF2-40B4-BE49-F238E27FC236}">
                <a16:creationId xmlns:a16="http://schemas.microsoft.com/office/drawing/2014/main" id="{1F81AF9B-B7D4-AC72-124F-BBD2EEFCA051}"/>
              </a:ext>
            </a:extLst>
          </p:cNvPr>
          <p:cNvSpPr/>
          <p:nvPr/>
        </p:nvSpPr>
        <p:spPr>
          <a:xfrm>
            <a:off x="7916657" y="813255"/>
            <a:ext cx="3856373" cy="562401"/>
          </a:xfrm>
          <a:prstGeom prst="borderCallout1">
            <a:avLst>
              <a:gd name="adj1" fmla="val 101143"/>
              <a:gd name="adj2" fmla="val 14616"/>
              <a:gd name="adj3" fmla="val 296519"/>
              <a:gd name="adj4" fmla="val -16062"/>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状態、種別、</a:t>
            </a:r>
            <a:r>
              <a:rPr lang="ja-JP" altLang="en-US" sz="1400" dirty="0">
                <a:solidFill>
                  <a:schemeClr val="tx1"/>
                </a:solidFill>
              </a:rPr>
              <a:t>プロジェクト名、</a:t>
            </a:r>
            <a:endParaRPr lang="en-US" altLang="ja-JP" sz="1400" dirty="0">
              <a:solidFill>
                <a:schemeClr val="tx1"/>
              </a:solidFill>
            </a:endParaRPr>
          </a:p>
          <a:p>
            <a:pPr algn="ctr"/>
            <a:r>
              <a:rPr kumimoji="1" lang="ja-JP" altLang="en-US" sz="1400" dirty="0">
                <a:solidFill>
                  <a:schemeClr val="tx1"/>
                </a:solidFill>
              </a:rPr>
              <a:t>発注事務所、点検実施者で絞込み検索</a:t>
            </a:r>
          </a:p>
        </p:txBody>
      </p:sp>
      <p:sp>
        <p:nvSpPr>
          <p:cNvPr id="6" name="吹き出し: 線 5">
            <a:extLst>
              <a:ext uri="{FF2B5EF4-FFF2-40B4-BE49-F238E27FC236}">
                <a16:creationId xmlns:a16="http://schemas.microsoft.com/office/drawing/2014/main" id="{CFE210DA-0A5E-67C5-A35C-EBD5D494691E}"/>
              </a:ext>
            </a:extLst>
          </p:cNvPr>
          <p:cNvSpPr/>
          <p:nvPr/>
        </p:nvSpPr>
        <p:spPr>
          <a:xfrm>
            <a:off x="419100" y="3679845"/>
            <a:ext cx="1549280" cy="562401"/>
          </a:xfrm>
          <a:prstGeom prst="borderCallout1">
            <a:avLst>
              <a:gd name="adj1" fmla="val 53721"/>
              <a:gd name="adj2" fmla="val 99459"/>
              <a:gd name="adj3" fmla="val 101752"/>
              <a:gd name="adj4" fmla="val 123498"/>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実施中、完了の状態を表示</a:t>
            </a:r>
          </a:p>
        </p:txBody>
      </p:sp>
      <p:sp>
        <p:nvSpPr>
          <p:cNvPr id="7" name="吹き出し: 線 6">
            <a:extLst>
              <a:ext uri="{FF2B5EF4-FFF2-40B4-BE49-F238E27FC236}">
                <a16:creationId xmlns:a16="http://schemas.microsoft.com/office/drawing/2014/main" id="{81146E92-1246-F209-0A75-74ACD4D7B6F1}"/>
              </a:ext>
            </a:extLst>
          </p:cNvPr>
          <p:cNvSpPr/>
          <p:nvPr/>
        </p:nvSpPr>
        <p:spPr>
          <a:xfrm>
            <a:off x="3228976" y="5770654"/>
            <a:ext cx="8096250" cy="793256"/>
          </a:xfrm>
          <a:prstGeom prst="borderCallout1">
            <a:avLst>
              <a:gd name="adj1" fmla="val 2141"/>
              <a:gd name="adj2" fmla="val 73949"/>
              <a:gd name="adj3" fmla="val -44519"/>
              <a:gd name="adj4" fmla="val 75262"/>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施設一覧：　</a:t>
            </a:r>
            <a:r>
              <a:rPr kumimoji="1" lang="ja-JP" altLang="en-US" sz="1400" dirty="0">
                <a:solidFill>
                  <a:schemeClr val="tx1"/>
                </a:solidFill>
              </a:rPr>
              <a:t>施設の点検データにアクセスできる施設一覧画面に遷移</a:t>
            </a:r>
            <a:endParaRPr kumimoji="1" lang="en-US" altLang="ja-JP" sz="1400" dirty="0">
              <a:solidFill>
                <a:schemeClr val="tx1"/>
              </a:solidFill>
            </a:endParaRPr>
          </a:p>
          <a:p>
            <a:r>
              <a:rPr lang="ja-JP" altLang="en-US" sz="1400" b="1" dirty="0">
                <a:solidFill>
                  <a:schemeClr val="tx1"/>
                </a:solidFill>
              </a:rPr>
              <a:t>詳細：　</a:t>
            </a:r>
            <a:r>
              <a:rPr lang="ja-JP" altLang="en-US" sz="1400" dirty="0">
                <a:solidFill>
                  <a:schemeClr val="tx1"/>
                </a:solidFill>
              </a:rPr>
              <a:t>プロジェクトの諸元や、紐づける施設を編集できるプロジェクト詳細・編集画面に遷移</a:t>
            </a:r>
            <a:endParaRPr kumimoji="1" lang="en-US" altLang="ja-JP" sz="1400" dirty="0">
              <a:solidFill>
                <a:schemeClr val="tx1"/>
              </a:solidFill>
            </a:endParaRPr>
          </a:p>
          <a:p>
            <a:r>
              <a:rPr lang="ja-JP" altLang="en-US" sz="1400" b="1" dirty="0">
                <a:solidFill>
                  <a:schemeClr val="tx1"/>
                </a:solidFill>
              </a:rPr>
              <a:t>二次元</a:t>
            </a:r>
            <a:r>
              <a:rPr kumimoji="1" lang="ja-JP" altLang="en-US" sz="1400" b="1" dirty="0">
                <a:solidFill>
                  <a:schemeClr val="tx1"/>
                </a:solidFill>
              </a:rPr>
              <a:t>バーコードアイコン：　</a:t>
            </a:r>
            <a:r>
              <a:rPr kumimoji="1" lang="en-US" altLang="ja-JP" sz="1400" dirty="0">
                <a:solidFill>
                  <a:schemeClr val="tx1"/>
                </a:solidFill>
              </a:rPr>
              <a:t>iPad</a:t>
            </a:r>
            <a:r>
              <a:rPr kumimoji="1" lang="ja-JP" altLang="en-US" sz="1400" dirty="0">
                <a:solidFill>
                  <a:schemeClr val="tx1"/>
                </a:solidFill>
              </a:rPr>
              <a:t>に施設データを読み込むための二次元バーコードを表示</a:t>
            </a:r>
          </a:p>
        </p:txBody>
      </p:sp>
    </p:spTree>
    <p:extLst>
      <p:ext uri="{BB962C8B-B14F-4D97-AF65-F5344CB8AC3E}">
        <p14:creationId xmlns:p14="http://schemas.microsoft.com/office/powerpoint/2010/main" val="312229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2FCC9-ECFC-4EB9-B600-DD9D6DC3A4B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6F105E6-29E6-AB2E-9372-000D7D2A1EAB}"/>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2F92407A-123C-B457-EE04-091E70B81C79}"/>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DDD1B42A-2540-CC7F-71DC-3A0DA69570A5}"/>
              </a:ext>
            </a:extLst>
          </p:cNvPr>
          <p:cNvSpPr>
            <a:spLocks noGrp="1"/>
          </p:cNvSpPr>
          <p:nvPr>
            <p:ph type="sldNum" sz="quarter" idx="12"/>
          </p:nvPr>
        </p:nvSpPr>
        <p:spPr/>
        <p:txBody>
          <a:bodyPr/>
          <a:lstStyle/>
          <a:p>
            <a:fld id="{74251A75-00F0-4978-89AA-772CC97475EB}" type="slidenum">
              <a:rPr lang="ja-JP" altLang="en-US" smtClean="0"/>
              <a:pPr/>
              <a:t>8</a:t>
            </a:fld>
            <a:endParaRPr lang="ja-JP" altLang="en-US"/>
          </a:p>
        </p:txBody>
      </p:sp>
      <p:sp>
        <p:nvSpPr>
          <p:cNvPr id="12" name="コンテンツ プレースホルダー 2">
            <a:extLst>
              <a:ext uri="{FF2B5EF4-FFF2-40B4-BE49-F238E27FC236}">
                <a16:creationId xmlns:a16="http://schemas.microsoft.com/office/drawing/2014/main" id="{E0ABE14F-A1E0-2CF7-4C68-8C486AB60EE3}"/>
              </a:ext>
            </a:extLst>
          </p:cNvPr>
          <p:cNvSpPr>
            <a:spLocks noGrp="1"/>
          </p:cNvSpPr>
          <p:nvPr>
            <p:ph idx="1"/>
          </p:nvPr>
        </p:nvSpPr>
        <p:spPr>
          <a:xfrm>
            <a:off x="174170" y="669559"/>
            <a:ext cx="8891847" cy="4921615"/>
          </a:xfrm>
        </p:spPr>
        <p:txBody>
          <a:bodyPr>
            <a:normAutofit/>
          </a:bodyPr>
          <a:lstStyle/>
          <a:p>
            <a:pPr marL="0" indent="0">
              <a:lnSpc>
                <a:spcPct val="120000"/>
              </a:lnSpc>
              <a:buNone/>
            </a:pPr>
            <a:r>
              <a:rPr lang="ja-JP" altLang="en-US" sz="2000" u="sng" dirty="0"/>
              <a:t>新規プロジェクト追加</a:t>
            </a:r>
            <a:r>
              <a:rPr kumimoji="1" lang="ja-JP" altLang="en-US" sz="2000" u="sng" dirty="0"/>
              <a:t>画面</a:t>
            </a:r>
            <a:endParaRPr kumimoji="1" lang="en-US" altLang="ja-JP" sz="2000" u="sng" dirty="0"/>
          </a:p>
          <a:p>
            <a:pPr marL="0" indent="0">
              <a:lnSpc>
                <a:spcPct val="120000"/>
              </a:lnSpc>
              <a:buNone/>
            </a:pPr>
            <a:r>
              <a:rPr lang="ja-JP" altLang="en-US" sz="1800" dirty="0"/>
              <a:t>新規プロジェクトを追加する画面</a:t>
            </a:r>
            <a:endParaRPr kumimoji="1" lang="en-US" altLang="ja-JP" sz="1800" dirty="0"/>
          </a:p>
        </p:txBody>
      </p:sp>
      <p:pic>
        <p:nvPicPr>
          <p:cNvPr id="4" name="図 3">
            <a:extLst>
              <a:ext uri="{FF2B5EF4-FFF2-40B4-BE49-F238E27FC236}">
                <a16:creationId xmlns:a16="http://schemas.microsoft.com/office/drawing/2014/main" id="{FE435C7E-BBF0-6A1F-1703-F20728E05E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31823" y="1555136"/>
            <a:ext cx="8891847" cy="5001663"/>
          </a:xfrm>
          <a:prstGeom prst="rect">
            <a:avLst/>
          </a:prstGeom>
          <a:ln>
            <a:solidFill>
              <a:schemeClr val="tx1"/>
            </a:solidFill>
          </a:ln>
        </p:spPr>
      </p:pic>
      <p:sp>
        <p:nvSpPr>
          <p:cNvPr id="5" name="吹き出し: 線 4">
            <a:extLst>
              <a:ext uri="{FF2B5EF4-FFF2-40B4-BE49-F238E27FC236}">
                <a16:creationId xmlns:a16="http://schemas.microsoft.com/office/drawing/2014/main" id="{7F66B86E-ACFE-5C3C-9AB1-4AE87574FC66}"/>
              </a:ext>
            </a:extLst>
          </p:cNvPr>
          <p:cNvSpPr/>
          <p:nvPr/>
        </p:nvSpPr>
        <p:spPr>
          <a:xfrm>
            <a:off x="7000875" y="813255"/>
            <a:ext cx="4772155" cy="562401"/>
          </a:xfrm>
          <a:prstGeom prst="borderCallout1">
            <a:avLst>
              <a:gd name="adj1" fmla="val 101143"/>
              <a:gd name="adj2" fmla="val 14616"/>
              <a:gd name="adj3" fmla="val 296519"/>
              <a:gd name="adj4" fmla="val -5883"/>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プロジェクト名</a:t>
            </a:r>
            <a:r>
              <a:rPr kumimoji="1" lang="ja-JP" altLang="en-US" sz="1400" dirty="0">
                <a:solidFill>
                  <a:schemeClr val="tx1"/>
                </a:solidFill>
              </a:rPr>
              <a:t>、種別、発注者</a:t>
            </a:r>
            <a:r>
              <a:rPr lang="ja-JP" altLang="en-US" sz="1400" dirty="0">
                <a:solidFill>
                  <a:schemeClr val="tx1"/>
                </a:solidFill>
              </a:rPr>
              <a:t>、</a:t>
            </a:r>
            <a:endParaRPr lang="en-US" altLang="ja-JP" sz="1400" dirty="0">
              <a:solidFill>
                <a:schemeClr val="tx1"/>
              </a:solidFill>
            </a:endParaRPr>
          </a:p>
          <a:p>
            <a:pPr algn="ctr"/>
            <a:r>
              <a:rPr lang="ja-JP" altLang="en-US" sz="1400" dirty="0">
                <a:solidFill>
                  <a:schemeClr val="tx1"/>
                </a:solidFill>
              </a:rPr>
              <a:t>実施者</a:t>
            </a:r>
            <a:r>
              <a:rPr kumimoji="1" lang="ja-JP" altLang="en-US" sz="1400" dirty="0">
                <a:solidFill>
                  <a:schemeClr val="tx1"/>
                </a:solidFill>
              </a:rPr>
              <a:t>、開始日、終了日、プロジェクト概要を入力</a:t>
            </a:r>
          </a:p>
        </p:txBody>
      </p:sp>
    </p:spTree>
    <p:extLst>
      <p:ext uri="{BB962C8B-B14F-4D97-AF65-F5344CB8AC3E}">
        <p14:creationId xmlns:p14="http://schemas.microsoft.com/office/powerpoint/2010/main" val="54357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F5FDC-F027-B4EF-8377-690CC7EBDEB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470E821-DB4D-D233-4925-7656D7FE8CA8}"/>
              </a:ext>
            </a:extLst>
          </p:cNvPr>
          <p:cNvSpPr>
            <a:spLocks noGrp="1"/>
          </p:cNvSpPr>
          <p:nvPr>
            <p:ph type="title"/>
          </p:nvPr>
        </p:nvSpPr>
        <p:spPr/>
        <p:txBody>
          <a:bodyPr/>
          <a:lstStyle/>
          <a:p>
            <a:r>
              <a:rPr kumimoji="1" lang="ja-JP" altLang="en-US" sz="2400" dirty="0"/>
              <a:t>　</a:t>
            </a:r>
            <a:r>
              <a:rPr lang="ja-JP" altLang="en-US" sz="2400" dirty="0"/>
              <a:t>画面構成（クラウド）</a:t>
            </a:r>
            <a:endParaRPr kumimoji="1" lang="ja-JP" altLang="en-US" sz="2400" dirty="0"/>
          </a:p>
        </p:txBody>
      </p:sp>
      <p:sp>
        <p:nvSpPr>
          <p:cNvPr id="9" name="正方形/長方形 8">
            <a:extLst>
              <a:ext uri="{FF2B5EF4-FFF2-40B4-BE49-F238E27FC236}">
                <a16:creationId xmlns:a16="http://schemas.microsoft.com/office/drawing/2014/main" id="{8CDF8F6E-1821-FE8C-E492-255C3B57B0E8}"/>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BEAD770E-38EF-7A51-7BD3-8AF1AE7A9B41}"/>
              </a:ext>
            </a:extLst>
          </p:cNvPr>
          <p:cNvSpPr>
            <a:spLocks noGrp="1"/>
          </p:cNvSpPr>
          <p:nvPr>
            <p:ph type="sldNum" sz="quarter" idx="12"/>
          </p:nvPr>
        </p:nvSpPr>
        <p:spPr/>
        <p:txBody>
          <a:bodyPr/>
          <a:lstStyle/>
          <a:p>
            <a:fld id="{74251A75-00F0-4978-89AA-772CC97475EB}" type="slidenum">
              <a:rPr lang="ja-JP" altLang="en-US" smtClean="0"/>
              <a:pPr/>
              <a:t>9</a:t>
            </a:fld>
            <a:endParaRPr lang="ja-JP" altLang="en-US"/>
          </a:p>
        </p:txBody>
      </p:sp>
      <p:sp>
        <p:nvSpPr>
          <p:cNvPr id="12" name="コンテンツ プレースホルダー 2">
            <a:extLst>
              <a:ext uri="{FF2B5EF4-FFF2-40B4-BE49-F238E27FC236}">
                <a16:creationId xmlns:a16="http://schemas.microsoft.com/office/drawing/2014/main" id="{FA1F25AF-670F-B1BF-BC0B-EDEF19A30C0E}"/>
              </a:ext>
            </a:extLst>
          </p:cNvPr>
          <p:cNvSpPr>
            <a:spLocks noGrp="1"/>
          </p:cNvSpPr>
          <p:nvPr>
            <p:ph idx="1"/>
          </p:nvPr>
        </p:nvSpPr>
        <p:spPr>
          <a:xfrm>
            <a:off x="174170" y="669559"/>
            <a:ext cx="8891847" cy="4921615"/>
          </a:xfrm>
        </p:spPr>
        <p:txBody>
          <a:bodyPr>
            <a:normAutofit/>
          </a:bodyPr>
          <a:lstStyle/>
          <a:p>
            <a:pPr marL="0" indent="0">
              <a:lnSpc>
                <a:spcPct val="120000"/>
              </a:lnSpc>
              <a:buNone/>
            </a:pPr>
            <a:r>
              <a:rPr lang="ja-JP" altLang="en-US" sz="2000" u="sng" dirty="0"/>
              <a:t>プロジェクト詳細</a:t>
            </a:r>
            <a:r>
              <a:rPr kumimoji="1" lang="ja-JP" altLang="en-US" sz="2000" u="sng" dirty="0"/>
              <a:t>画面</a:t>
            </a:r>
            <a:endParaRPr kumimoji="1" lang="en-US" altLang="ja-JP" sz="2000" u="sng" dirty="0"/>
          </a:p>
          <a:p>
            <a:pPr marL="0" indent="0">
              <a:lnSpc>
                <a:spcPct val="120000"/>
              </a:lnSpc>
              <a:buNone/>
            </a:pPr>
            <a:r>
              <a:rPr lang="ja-JP" altLang="en-US" sz="1800" dirty="0"/>
              <a:t>プロジェクトの諸元を表示する画面</a:t>
            </a:r>
            <a:endParaRPr kumimoji="1" lang="en-US" altLang="ja-JP" sz="1800" dirty="0"/>
          </a:p>
        </p:txBody>
      </p:sp>
      <p:pic>
        <p:nvPicPr>
          <p:cNvPr id="4" name="図 3">
            <a:extLst>
              <a:ext uri="{FF2B5EF4-FFF2-40B4-BE49-F238E27FC236}">
                <a16:creationId xmlns:a16="http://schemas.microsoft.com/office/drawing/2014/main" id="{818ED4F5-6199-154F-06D7-A4EE97CC78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31824" y="1555136"/>
            <a:ext cx="8891845" cy="5001663"/>
          </a:xfrm>
          <a:prstGeom prst="rect">
            <a:avLst/>
          </a:prstGeom>
          <a:ln>
            <a:solidFill>
              <a:schemeClr val="tx1"/>
            </a:solidFill>
          </a:ln>
        </p:spPr>
      </p:pic>
      <p:sp>
        <p:nvSpPr>
          <p:cNvPr id="5" name="吹き出し: 線 4">
            <a:extLst>
              <a:ext uri="{FF2B5EF4-FFF2-40B4-BE49-F238E27FC236}">
                <a16:creationId xmlns:a16="http://schemas.microsoft.com/office/drawing/2014/main" id="{57BD4AE2-969F-4ABA-B7BA-4B9ED9F2CC7D}"/>
              </a:ext>
            </a:extLst>
          </p:cNvPr>
          <p:cNvSpPr/>
          <p:nvPr/>
        </p:nvSpPr>
        <p:spPr>
          <a:xfrm>
            <a:off x="6248400" y="846833"/>
            <a:ext cx="5416493" cy="562401"/>
          </a:xfrm>
          <a:prstGeom prst="borderCallout1">
            <a:avLst>
              <a:gd name="adj1" fmla="val 101143"/>
              <a:gd name="adj2" fmla="val 14616"/>
              <a:gd name="adj3" fmla="val 296519"/>
              <a:gd name="adj4" fmla="val -5883"/>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プロジェクト名</a:t>
            </a:r>
            <a:r>
              <a:rPr kumimoji="1" lang="ja-JP" altLang="en-US" sz="1400" dirty="0">
                <a:solidFill>
                  <a:schemeClr val="tx1"/>
                </a:solidFill>
              </a:rPr>
              <a:t>、種別、発注者</a:t>
            </a:r>
            <a:r>
              <a:rPr lang="ja-JP" altLang="en-US" sz="1400" dirty="0">
                <a:solidFill>
                  <a:schemeClr val="tx1"/>
                </a:solidFill>
              </a:rPr>
              <a:t>、</a:t>
            </a:r>
            <a:endParaRPr lang="en-US" altLang="ja-JP" sz="1400" dirty="0">
              <a:solidFill>
                <a:schemeClr val="tx1"/>
              </a:solidFill>
            </a:endParaRPr>
          </a:p>
          <a:p>
            <a:pPr algn="ctr"/>
            <a:r>
              <a:rPr lang="ja-JP" altLang="en-US" sz="1400" dirty="0">
                <a:solidFill>
                  <a:schemeClr val="tx1"/>
                </a:solidFill>
              </a:rPr>
              <a:t>実施者</a:t>
            </a:r>
            <a:r>
              <a:rPr kumimoji="1" lang="ja-JP" altLang="en-US" sz="1400" dirty="0">
                <a:solidFill>
                  <a:schemeClr val="tx1"/>
                </a:solidFill>
              </a:rPr>
              <a:t>、開始日、終了日、状態、プロジェクト概要を表示</a:t>
            </a:r>
          </a:p>
        </p:txBody>
      </p:sp>
    </p:spTree>
    <p:extLst>
      <p:ext uri="{BB962C8B-B14F-4D97-AF65-F5344CB8AC3E}">
        <p14:creationId xmlns:p14="http://schemas.microsoft.com/office/powerpoint/2010/main" val="1018717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1B59E1D0AEBE54CA37F19A24F1F175D" ma:contentTypeVersion="16" ma:contentTypeDescription="新しいドキュメントを作成します。" ma:contentTypeScope="" ma:versionID="2d460adf75566c8477d87f42f5a2becf">
  <xsd:schema xmlns:xsd="http://www.w3.org/2001/XMLSchema" xmlns:xs="http://www.w3.org/2001/XMLSchema" xmlns:p="http://schemas.microsoft.com/office/2006/metadata/properties" xmlns:ns3="1afae029-63ae-4f88-8018-b68a51c2b74c" xmlns:ns4="6e65c53a-f815-43ca-97c8-78f8454a0bfa" targetNamespace="http://schemas.microsoft.com/office/2006/metadata/properties" ma:root="true" ma:fieldsID="aae735a8f2b8cab3ad35f762b824ff6b" ns3:_="" ns4:_="">
    <xsd:import namespace="1afae029-63ae-4f88-8018-b68a51c2b74c"/>
    <xsd:import namespace="6e65c53a-f815-43ca-97c8-78f8454a0bf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fae029-63ae-4f88-8018-b68a51c2b74c"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SharingHintHash" ma:index="10" nillable="true" ma:displayName="共有のヒントのハッシュ"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65c53a-f815-43ca-97c8-78f8454a0bf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e65c53a-f815-43ca-97c8-78f8454a0bf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6B78F-E583-4983-99C2-965BA44549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fae029-63ae-4f88-8018-b68a51c2b74c"/>
    <ds:schemaRef ds:uri="6e65c53a-f815-43ca-97c8-78f8454a0b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1AEA3B-1D8D-4384-9424-17570A8BFD9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fae029-63ae-4f88-8018-b68a51c2b74c"/>
    <ds:schemaRef ds:uri="6e65c53a-f815-43ca-97c8-78f8454a0bfa"/>
    <ds:schemaRef ds:uri="http://www.w3.org/XML/1998/namespace"/>
    <ds:schemaRef ds:uri="http://purl.org/dc/dcmitype/"/>
  </ds:schemaRefs>
</ds:datastoreItem>
</file>

<file path=customXml/itemProps3.xml><?xml version="1.0" encoding="utf-8"?>
<ds:datastoreItem xmlns:ds="http://schemas.openxmlformats.org/officeDocument/2006/customXml" ds:itemID="{099533E8-392D-4C0E-8182-422A08B1DE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1856</TotalTime>
  <Words>2971</Words>
  <Application>Microsoft Office PowerPoint</Application>
  <PresentationFormat>ワイド画面</PresentationFormat>
  <Paragraphs>390</Paragraphs>
  <Slides>37</Slides>
  <Notes>23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37</vt:i4>
      </vt:variant>
    </vt:vector>
  </HeadingPairs>
  <TitlesOfParts>
    <vt:vector size="44" baseType="lpstr">
      <vt:lpstr>BIZ UDPゴシック</vt:lpstr>
      <vt:lpstr>BIZ UDゴシック</vt:lpstr>
      <vt:lpstr>HGPｺﾞｼｯｸE</vt:lpstr>
      <vt:lpstr>游ゴシック</vt:lpstr>
      <vt:lpstr>游ゴシック Light</vt:lpstr>
      <vt:lpstr>Arial</vt:lpstr>
      <vt:lpstr>Office テーマ</vt:lpstr>
      <vt:lpstr>山口県 砂防関係施設点検支援システム 事前準備（クラウド）編</vt:lpstr>
      <vt:lpstr>　目次</vt:lpstr>
      <vt:lpstr>　はじめに　用語の定義</vt:lpstr>
      <vt:lpstr>　はじめに　基本的な操作手順（事前準備）</vt:lpstr>
      <vt:lpstr>画面構成及び機能説明（クラウド）  ①プロジェクト管理関連</vt:lpstr>
      <vt:lpstr>　画面構成　①プロジェクト管理関連</vt:lpstr>
      <vt:lpstr>　画面構成（クラウド）</vt:lpstr>
      <vt:lpstr>　画面構成（クラウド）</vt:lpstr>
      <vt:lpstr>　画面構成（クラウド）</vt:lpstr>
      <vt:lpstr>　画面構成（クラウド）</vt:lpstr>
      <vt:lpstr>画面構成及び機能説明（クラウド）  ②点検データ管理関連</vt:lpstr>
      <vt:lpstr>　画面構成　②点検データ管理関連</vt:lpstr>
      <vt:lpstr>　画面構成（クラウド）</vt:lpstr>
      <vt:lpstr>　画面構成（クラウド）</vt:lpstr>
      <vt:lpstr>　画面構成（クラウド）</vt:lpstr>
      <vt:lpstr>　画面構成（クラウド）</vt:lpstr>
      <vt:lpstr>　画面構成（クラウド）</vt:lpstr>
      <vt:lpstr>　画面構成（クラウド）</vt:lpstr>
      <vt:lpstr>基本的な操作手順（事前準備）</vt:lpstr>
      <vt:lpstr>　基本的な操作手順（事前準備）</vt:lpstr>
      <vt:lpstr>　基本的な操作手順（事前準備）</vt:lpstr>
      <vt:lpstr>　基本的な操作手順（事前準備）</vt:lpstr>
      <vt:lpstr>　基本的な操作手順（事前準備）</vt:lpstr>
      <vt:lpstr>　基本的な操作手順（事前準備）</vt:lpstr>
      <vt:lpstr>システム利用申請手順</vt:lpstr>
      <vt:lpstr>　システム利用申請手順</vt:lpstr>
      <vt:lpstr>　初回運用時のデータ登録手順</vt:lpstr>
      <vt:lpstr>初回運用時のデータ登録手順</vt:lpstr>
      <vt:lpstr>　初回運用時のデータ登録手順</vt:lpstr>
      <vt:lpstr>　初回運用時のデータ登録手順</vt:lpstr>
      <vt:lpstr>　初回運用時のデータ登録手順</vt:lpstr>
      <vt:lpstr>　操作手順 –準備（ＰＣ）-</vt:lpstr>
      <vt:lpstr>　初回運用時のデータ登録手順</vt:lpstr>
      <vt:lpstr>　初回運用時のデータ登録手順</vt:lpstr>
      <vt:lpstr>Ｑ＆Ａ</vt:lpstr>
      <vt:lpstr>　事前準備（クラウド）編</vt:lpstr>
      <vt:lpstr>　その他　Ｑ＆Ａ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藤原　義忠</dc:creator>
  <cp:lastModifiedBy>Takatoshi Otani(大谷　貴俊)</cp:lastModifiedBy>
  <cp:revision>16</cp:revision>
  <cp:lastPrinted>2021-07-05T09:01:53Z</cp:lastPrinted>
  <dcterms:created xsi:type="dcterms:W3CDTF">2021-07-05T01:16:48Z</dcterms:created>
  <dcterms:modified xsi:type="dcterms:W3CDTF">2025-02-18T23:52:08Z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0x01010051B59E1D0AEBE54CA37F19A24F1F175D</vt:lpwstr>
  </property>
  <property fmtid="{D5CDD505-2E9C-101B-9397-08002B2CF9AE}" pid="3" name="MediaServiceImageTags">
    <vt:lpwstr/>
  </property>
</Properties>
</file>